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22"/>
  </p:notesMasterIdLst>
  <p:sldIdLst>
    <p:sldId id="258" r:id="rId2"/>
    <p:sldId id="259" r:id="rId3"/>
    <p:sldId id="279" r:id="rId4"/>
    <p:sldId id="280" r:id="rId5"/>
    <p:sldId id="282" r:id="rId6"/>
    <p:sldId id="265" r:id="rId7"/>
    <p:sldId id="266" r:id="rId8"/>
    <p:sldId id="267" r:id="rId9"/>
    <p:sldId id="277" r:id="rId10"/>
    <p:sldId id="268" r:id="rId11"/>
    <p:sldId id="264" r:id="rId12"/>
    <p:sldId id="269" r:id="rId13"/>
    <p:sldId id="270" r:id="rId14"/>
    <p:sldId id="271" r:id="rId15"/>
    <p:sldId id="272" r:id="rId16"/>
    <p:sldId id="273" r:id="rId17"/>
    <p:sldId id="274" r:id="rId18"/>
    <p:sldId id="276" r:id="rId19"/>
    <p:sldId id="278" r:id="rId20"/>
    <p:sldId id="281"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
      <p:font typeface="Wingdings 3" panose="05040102010807070707" pitchFamily="18"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65228-C592-4378-878E-967A492B6965}" v="116" dt="2021-05-28T16:36:10.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50" y="31"/>
      </p:cViewPr>
      <p:guideLst>
        <p:guide orient="horz" pos="1620"/>
        <p:guide pos="25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69ED3-C3D4-46E5-B70B-00CEBD2CB478}" type="datetimeFigureOut">
              <a:rPr lang="en-US" smtClean="0"/>
              <a:t>6/5/2021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33D5F-B4E8-46C3-98DE-C40133763000}" type="slidenum">
              <a:rPr lang="en-US" smtClean="0"/>
              <a:t>‹#›</a:t>
            </a:fld>
            <a:endParaRPr lang="en-US"/>
          </a:p>
        </p:txBody>
      </p:sp>
    </p:spTree>
    <p:extLst>
      <p:ext uri="{BB962C8B-B14F-4D97-AF65-F5344CB8AC3E}">
        <p14:creationId xmlns:p14="http://schemas.microsoft.com/office/powerpoint/2010/main" val="311881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33D5F-B4E8-46C3-98DE-C40133763000}" type="slidenum">
              <a:rPr lang="en-US" smtClean="0"/>
              <a:t>15</a:t>
            </a:fld>
            <a:endParaRPr lang="en-US"/>
          </a:p>
        </p:txBody>
      </p:sp>
    </p:spTree>
    <p:extLst>
      <p:ext uri="{BB962C8B-B14F-4D97-AF65-F5344CB8AC3E}">
        <p14:creationId xmlns:p14="http://schemas.microsoft.com/office/powerpoint/2010/main" val="272312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4886691"/>
      </p:ext>
    </p:extLst>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0390281"/>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09666885"/>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68580" tIns="34290" rIns="68580" bIns="34290" rtlCol="0" anchor="t">
            <a:normAutofit/>
          </a:bodyPr>
          <a:lstStyle>
            <a:lvl1pPr marL="0" indent="0">
              <a:buNone/>
              <a:defRPr lang="en-US" sz="110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kern="1200" dirty="0">
                <a:solidFill>
                  <a:srgbClr val="1E5155">
                    <a:lumMod val="40000"/>
                    <a:lumOff val="60000"/>
                  </a:srgbClr>
                </a:solidFill>
              </a:rPr>
              <a:t>“</a:t>
            </a:r>
          </a:p>
        </p:txBody>
      </p:sp>
      <p:sp>
        <p:nvSpPr>
          <p:cNvPr id="15" name="TextBox 14"/>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kern="1200" dirty="0">
                <a:solidFill>
                  <a:srgbClr val="1E5155">
                    <a:lumMod val="40000"/>
                    <a:lumOff val="60000"/>
                  </a:srgbClr>
                </a:solidFill>
              </a:rPr>
              <a:t>”</a:t>
            </a:r>
          </a:p>
        </p:txBody>
      </p:sp>
    </p:spTree>
    <p:extLst>
      <p:ext uri="{BB962C8B-B14F-4D97-AF65-F5344CB8AC3E}">
        <p14:creationId xmlns:p14="http://schemas.microsoft.com/office/powerpoint/2010/main" val="1854662209"/>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981724"/>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1864410"/>
      </p:ext>
    </p:extLst>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7004127"/>
      </p:ext>
    </p:extLst>
  </p:cSld>
  <p:clrMapOvr>
    <a:masterClrMapping/>
  </p:clrMapOvr>
  <p:transition>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6514821"/>
      </p:ext>
    </p:extLst>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5170999"/>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7090696"/>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824587"/>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112572"/>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793538"/>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59536951"/>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6296" y="4371950"/>
            <a:ext cx="1794022" cy="730138"/>
          </a:xfrm>
          <a:prstGeom prst="rect">
            <a:avLst/>
          </a:prstGeom>
        </p:spPr>
      </p:pic>
    </p:spTree>
    <p:extLst>
      <p:ext uri="{BB962C8B-B14F-4D97-AF65-F5344CB8AC3E}">
        <p14:creationId xmlns:p14="http://schemas.microsoft.com/office/powerpoint/2010/main" val="1914055914"/>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9909392"/>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white">
                    <a:tint val="75000"/>
                    <a:alpha val="60000"/>
                  </a:prstClr>
                </a:solidFill>
              </a:rPr>
              <a:t>01/06/2020</a:t>
            </a: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1638318"/>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pPr defTabSz="342900"/>
            <a:r>
              <a:rPr lang="en-US" kern="1200">
                <a:solidFill>
                  <a:prstClr val="white">
                    <a:tint val="75000"/>
                    <a:alpha val="60000"/>
                  </a:prstClr>
                </a:solidFill>
                <a:latin typeface="Century Gothic" panose="020B0502020202020204"/>
                <a:ea typeface="+mn-ea"/>
                <a:cs typeface="+mn-cs"/>
              </a:rPr>
              <a:t>01/06/2020</a:t>
            </a:r>
            <a:endParaRPr lang="en-US" kern="1200" dirty="0">
              <a:solidFill>
                <a:prstClr val="white">
                  <a:tint val="75000"/>
                  <a:alpha val="60000"/>
                </a:prstClr>
              </a:solidFill>
              <a:latin typeface="Century Gothic" panose="020B0502020202020204"/>
              <a:ea typeface="+mn-ea"/>
              <a:cs typeface="+mn-cs"/>
            </a:endParaRPr>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pPr defTabSz="342900"/>
            <a:endParaRPr lang="en-US" kern="1200" dirty="0">
              <a:solidFill>
                <a:prstClr val="white">
                  <a:tint val="75000"/>
                  <a:alpha val="60000"/>
                </a:prstClr>
              </a:solidFill>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pPr defTabSz="342900"/>
            <a:fld id="{D57F1E4F-1CFF-5643-939E-02111984F565}" type="slidenum">
              <a:rPr lang="en-US" kern="1200" dirty="0">
                <a:solidFill>
                  <a:prstClr val="white">
                    <a:tint val="75000"/>
                  </a:prstClr>
                </a:solidFill>
                <a:latin typeface="Century Gothic" panose="020B0502020202020204"/>
                <a:ea typeface="+mn-ea"/>
                <a:cs typeface="+mn-cs"/>
              </a:rPr>
              <a:pPr defTabSz="342900"/>
              <a:t>‹#›</a:t>
            </a:fld>
            <a:endParaRPr lang="en-US" kern="1200" dirty="0">
              <a:solidFill>
                <a:prstClr val="white">
                  <a:tint val="75000"/>
                </a:prstClr>
              </a:solidFill>
              <a:latin typeface="Century Gothic" panose="020B0502020202020204"/>
              <a:ea typeface="+mn-ea"/>
              <a:cs typeface="+mn-cs"/>
            </a:endParaRPr>
          </a:p>
        </p:txBody>
      </p:sp>
    </p:spTree>
    <p:extLst>
      <p:ext uri="{BB962C8B-B14F-4D97-AF65-F5344CB8AC3E}">
        <p14:creationId xmlns:p14="http://schemas.microsoft.com/office/powerpoint/2010/main" val="241381419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p:push dir="r"/>
  </p:transition>
  <p:hf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www.swamyassociates.com/" TargetMode="External"/><Relationship Id="rId2" Type="http://schemas.openxmlformats.org/officeDocument/2006/relationships/hyperlink" Target="mailto:mail@swamyassociates.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alaysia-students.com/2016/11/meet-assignment-deadline-extension-tips.html"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solidFill>
                  <a:prstClr val="white">
                    <a:tint val="75000"/>
                  </a:prstClr>
                </a:solidFill>
                <a:latin typeface="Palatino Linotype" panose="02040502050505030304" pitchFamily="18" charset="0"/>
              </a:rPr>
              <a:pPr/>
              <a:t>1</a:t>
            </a:fld>
            <a:endParaRPr lang="en-US" dirty="0">
              <a:solidFill>
                <a:prstClr val="white">
                  <a:tint val="75000"/>
                </a:prstClr>
              </a:solidFill>
              <a:latin typeface="Palatino Linotype" panose="02040502050505030304" pitchFamily="18" charset="0"/>
            </a:endParaRPr>
          </a:p>
        </p:txBody>
      </p:sp>
      <p:sp>
        <p:nvSpPr>
          <p:cNvPr id="20" name="TextBox 19">
            <a:extLst>
              <a:ext uri="{FF2B5EF4-FFF2-40B4-BE49-F238E27FC236}">
                <a16:creationId xmlns:a16="http://schemas.microsoft.com/office/drawing/2014/main" id="{63668CCF-C5FF-40E3-8EA2-829DDFF7E4B9}"/>
              </a:ext>
            </a:extLst>
          </p:cNvPr>
          <p:cNvSpPr txBox="1"/>
          <p:nvPr/>
        </p:nvSpPr>
        <p:spPr>
          <a:xfrm>
            <a:off x="251520" y="267494"/>
            <a:ext cx="7272808" cy="2246769"/>
          </a:xfrm>
          <a:prstGeom prst="rect">
            <a:avLst/>
          </a:prstGeom>
          <a:noFill/>
        </p:spPr>
        <p:txBody>
          <a:bodyPr wrap="square">
            <a:spAutoFit/>
          </a:bodyPr>
          <a:lstStyle/>
          <a:p>
            <a:pPr algn="ctr">
              <a:lnSpc>
                <a:spcPct val="150000"/>
              </a:lnSpc>
            </a:pPr>
            <a:r>
              <a:rPr lang="en-US" sz="2800" dirty="0">
                <a:solidFill>
                  <a:schemeClr val="tx1"/>
                </a:solidFill>
                <a:latin typeface="Palatino Linotype" panose="02040502050505030304" pitchFamily="18" charset="0"/>
              </a:rPr>
              <a:t>Notifications Issued based  on </a:t>
            </a:r>
            <a:r>
              <a:rPr lang="en-US" sz="2800">
                <a:solidFill>
                  <a:schemeClr val="tx1"/>
                </a:solidFill>
                <a:latin typeface="Palatino Linotype" panose="02040502050505030304" pitchFamily="18" charset="0"/>
              </a:rPr>
              <a:t>43rd </a:t>
            </a:r>
          </a:p>
          <a:p>
            <a:pPr algn="ctr">
              <a:lnSpc>
                <a:spcPct val="150000"/>
              </a:lnSpc>
            </a:pPr>
            <a:r>
              <a:rPr lang="en-US" sz="2800">
                <a:solidFill>
                  <a:schemeClr val="tx1"/>
                </a:solidFill>
                <a:latin typeface="Palatino Linotype" panose="02040502050505030304" pitchFamily="18" charset="0"/>
              </a:rPr>
              <a:t>GST </a:t>
            </a:r>
            <a:r>
              <a:rPr lang="en-US" sz="2800" dirty="0">
                <a:solidFill>
                  <a:schemeClr val="tx1"/>
                </a:solidFill>
                <a:latin typeface="Palatino Linotype" panose="02040502050505030304" pitchFamily="18" charset="0"/>
              </a:rPr>
              <a:t>COUNCIL MEETING		</a:t>
            </a:r>
          </a:p>
          <a:p>
            <a:r>
              <a:rPr lang="en-US" sz="2800" dirty="0">
                <a:solidFill>
                  <a:schemeClr val="tx1"/>
                </a:solidFill>
                <a:latin typeface="Palatino Linotype" panose="02040502050505030304" pitchFamily="18" charset="0"/>
              </a:rPr>
              <a:t>		</a:t>
            </a:r>
          </a:p>
          <a:p>
            <a:pPr algn="r"/>
            <a:r>
              <a:rPr lang="en-US" sz="2800" dirty="0">
                <a:solidFill>
                  <a:schemeClr val="tx1"/>
                </a:solidFill>
                <a:latin typeface="Palatino Linotype" panose="02040502050505030304" pitchFamily="18" charset="0"/>
              </a:rPr>
              <a:t>				</a:t>
            </a:r>
            <a:endParaRPr lang="en-IN" sz="2800" dirty="0">
              <a:solidFill>
                <a:schemeClr val="tx1"/>
              </a:solidFill>
              <a:latin typeface="Palatino Linotype" panose="02040502050505030304" pitchFamily="18" charset="0"/>
            </a:endParaRPr>
          </a:p>
        </p:txBody>
      </p:sp>
      <p:pic>
        <p:nvPicPr>
          <p:cNvPr id="7" name="Picture 6" descr="Ministry Of Corporate Affairs - minister_state_profile">
            <a:extLst>
              <a:ext uri="{FF2B5EF4-FFF2-40B4-BE49-F238E27FC236}">
                <a16:creationId xmlns:a16="http://schemas.microsoft.com/office/drawing/2014/main" id="{05436CE9-F70D-489C-9724-4F37C29877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859782"/>
            <a:ext cx="1986389" cy="2160240"/>
          </a:xfrm>
          <a:prstGeom prst="rect">
            <a:avLst/>
          </a:prstGeom>
          <a:noFill/>
          <a:ln>
            <a:noFill/>
          </a:ln>
        </p:spPr>
      </p:pic>
      <p:pic>
        <p:nvPicPr>
          <p:cNvPr id="1032" name="Picture 8" descr="Nirmala Sitharaman PNG Transparent - PNG #9156 - Free PNG Images | Starpng">
            <a:extLst>
              <a:ext uri="{FF2B5EF4-FFF2-40B4-BE49-F238E27FC236}">
                <a16:creationId xmlns:a16="http://schemas.microsoft.com/office/drawing/2014/main" id="{47E66BD2-4EDC-488C-918D-E6C45FD0C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63638"/>
            <a:ext cx="230425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13754"/>
      </p:ext>
    </p:extLst>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F6B2B-1554-4E96-BE28-1D27D06F20A3}"/>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2B90737A-0806-4DD9-A3A6-231157C7F066}"/>
              </a:ext>
            </a:extLst>
          </p:cNvPr>
          <p:cNvSpPr txBox="1"/>
          <p:nvPr/>
        </p:nvSpPr>
        <p:spPr>
          <a:xfrm>
            <a:off x="1187624" y="222092"/>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19/2021 – Central Tax dt. 01.06.2021</a:t>
            </a:r>
            <a:endParaRPr lang="en-US" b="1" u="sng" dirty="0">
              <a:solidFill>
                <a:schemeClr val="tx1"/>
              </a:solidFill>
              <a:latin typeface="Palatino Linotype" panose="02040502050505030304" pitchFamily="18" charset="0"/>
            </a:endParaRPr>
          </a:p>
        </p:txBody>
      </p:sp>
      <p:sp>
        <p:nvSpPr>
          <p:cNvPr id="7" name="TextBox 6">
            <a:extLst>
              <a:ext uri="{FF2B5EF4-FFF2-40B4-BE49-F238E27FC236}">
                <a16:creationId xmlns:a16="http://schemas.microsoft.com/office/drawing/2014/main" id="{BA7C1A14-ECF0-4A94-8204-F61BD61D6336}"/>
              </a:ext>
            </a:extLst>
          </p:cNvPr>
          <p:cNvSpPr txBox="1"/>
          <p:nvPr/>
        </p:nvSpPr>
        <p:spPr>
          <a:xfrm>
            <a:off x="563606" y="783121"/>
            <a:ext cx="7200800" cy="523220"/>
          </a:xfrm>
          <a:prstGeom prst="rect">
            <a:avLst/>
          </a:prstGeom>
          <a:noFill/>
        </p:spPr>
        <p:txBody>
          <a:bodyPr wrap="square">
            <a:spAutoFit/>
          </a:bodyPr>
          <a:lstStyle/>
          <a:p>
            <a:pPr algn="just"/>
            <a:r>
              <a:rPr lang="en-US" dirty="0">
                <a:solidFill>
                  <a:schemeClr val="tx1"/>
                </a:solidFill>
                <a:latin typeface="Palatino Linotype" panose="02040502050505030304" pitchFamily="18" charset="0"/>
              </a:rPr>
              <a:t>Partial waiver from the late fee payable for the delay in filing GSTR 3 B returns for the tax periods March 2021 to May 2021</a:t>
            </a:r>
          </a:p>
        </p:txBody>
      </p:sp>
      <p:graphicFrame>
        <p:nvGraphicFramePr>
          <p:cNvPr id="8" name="Table 7">
            <a:extLst>
              <a:ext uri="{FF2B5EF4-FFF2-40B4-BE49-F238E27FC236}">
                <a16:creationId xmlns:a16="http://schemas.microsoft.com/office/drawing/2014/main" id="{65FB53A4-3898-4EF5-B4F2-2DDA324BBC55}"/>
              </a:ext>
            </a:extLst>
          </p:cNvPr>
          <p:cNvGraphicFramePr>
            <a:graphicFrameLocks noGrp="1"/>
          </p:cNvGraphicFramePr>
          <p:nvPr>
            <p:extLst>
              <p:ext uri="{D42A27DB-BD31-4B8C-83A1-F6EECF244321}">
                <p14:modId xmlns:p14="http://schemas.microsoft.com/office/powerpoint/2010/main" val="3202776856"/>
              </p:ext>
            </p:extLst>
          </p:nvPr>
        </p:nvGraphicFramePr>
        <p:xfrm>
          <a:off x="672987" y="1520471"/>
          <a:ext cx="7720067" cy="3168752"/>
        </p:xfrm>
        <a:graphic>
          <a:graphicData uri="http://schemas.openxmlformats.org/drawingml/2006/table">
            <a:tbl>
              <a:tblPr firstRow="1" firstCol="1" bandRow="1">
                <a:tableStyleId>{5C22544A-7EE6-4342-B048-85BDC9FD1C3A}</a:tableStyleId>
              </a:tblPr>
              <a:tblGrid>
                <a:gridCol w="555082">
                  <a:extLst>
                    <a:ext uri="{9D8B030D-6E8A-4147-A177-3AD203B41FA5}">
                      <a16:colId xmlns:a16="http://schemas.microsoft.com/office/drawing/2014/main" val="654828970"/>
                    </a:ext>
                  </a:extLst>
                </a:gridCol>
                <a:gridCol w="2263811">
                  <a:extLst>
                    <a:ext uri="{9D8B030D-6E8A-4147-A177-3AD203B41FA5}">
                      <a16:colId xmlns:a16="http://schemas.microsoft.com/office/drawing/2014/main" val="2522932481"/>
                    </a:ext>
                  </a:extLst>
                </a:gridCol>
                <a:gridCol w="1728192">
                  <a:extLst>
                    <a:ext uri="{9D8B030D-6E8A-4147-A177-3AD203B41FA5}">
                      <a16:colId xmlns:a16="http://schemas.microsoft.com/office/drawing/2014/main" val="872085937"/>
                    </a:ext>
                  </a:extLst>
                </a:gridCol>
                <a:gridCol w="3172982">
                  <a:extLst>
                    <a:ext uri="{9D8B030D-6E8A-4147-A177-3AD203B41FA5}">
                      <a16:colId xmlns:a16="http://schemas.microsoft.com/office/drawing/2014/main" val="2463222203"/>
                    </a:ext>
                  </a:extLst>
                </a:gridCol>
              </a:tblGrid>
              <a:tr h="581599">
                <a:tc>
                  <a:txBody>
                    <a:bodyPr/>
                    <a:lstStyle/>
                    <a:p>
                      <a:pPr marL="0" marR="0" algn="ctr">
                        <a:lnSpc>
                          <a:spcPct val="107000"/>
                        </a:lnSpc>
                        <a:spcBef>
                          <a:spcPts val="0"/>
                        </a:spcBef>
                        <a:spcAft>
                          <a:spcPts val="0"/>
                        </a:spcAft>
                      </a:pPr>
                      <a:r>
                        <a:rPr lang="en-IN" sz="1200" dirty="0" err="1">
                          <a:effectLst/>
                          <a:latin typeface="Palatino Linotype" panose="02040502050505030304" pitchFamily="18" charset="0"/>
                        </a:rPr>
                        <a:t>S.No</a:t>
                      </a:r>
                      <a:r>
                        <a:rPr lang="en-IN" sz="1200" dirty="0">
                          <a:effectLst/>
                          <a:latin typeface="Palatino Linotype" panose="02040502050505030304" pitchFamily="18" charset="0"/>
                        </a:rPr>
                        <a:t>.</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ctr">
                        <a:lnSpc>
                          <a:spcPct val="107000"/>
                        </a:lnSpc>
                        <a:spcBef>
                          <a:spcPts val="0"/>
                        </a:spcBef>
                        <a:spcAft>
                          <a:spcPts val="0"/>
                        </a:spcAft>
                      </a:pPr>
                      <a:r>
                        <a:rPr lang="en-IN" sz="1200">
                          <a:effectLst/>
                          <a:latin typeface="Palatino Linotype" panose="02040502050505030304" pitchFamily="18" charset="0"/>
                        </a:rPr>
                        <a:t>Category of taxpayers</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Tax period for which relief is given from Lat fee</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Period beyond due date, for which late fee waived</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2806206970"/>
                  </a:ext>
                </a:extLst>
              </a:tr>
              <a:tr h="411280">
                <a:tc>
                  <a:txBody>
                    <a:bodyPr/>
                    <a:lstStyle/>
                    <a:p>
                      <a:pPr marL="0" marR="0" algn="ctr">
                        <a:lnSpc>
                          <a:spcPct val="107000"/>
                        </a:lnSpc>
                        <a:spcBef>
                          <a:spcPts val="0"/>
                        </a:spcBef>
                        <a:spcAft>
                          <a:spcPts val="0"/>
                        </a:spcAft>
                      </a:pPr>
                      <a:r>
                        <a:rPr lang="en-IN" sz="1200">
                          <a:effectLst/>
                          <a:latin typeface="Palatino Linotype" panose="02040502050505030304" pitchFamily="18" charset="0"/>
                        </a:rPr>
                        <a:t>1</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US" sz="1200" dirty="0">
                          <a:effectLst/>
                          <a:latin typeface="Palatino Linotype" panose="02040502050505030304" pitchFamily="18" charset="0"/>
                        </a:rPr>
                        <a:t>Aggregate turnover of more than Rs. 5 crore in the preceding FY</a:t>
                      </a:r>
                    </a:p>
                  </a:txBody>
                  <a:tcPr marL="67247" marR="67247" marT="0" marB="0"/>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March 2021, April 2021 </a:t>
                      </a:r>
                    </a:p>
                    <a:p>
                      <a:pPr marL="0" marR="0" algn="ctr">
                        <a:lnSpc>
                          <a:spcPct val="107000"/>
                        </a:lnSpc>
                        <a:spcBef>
                          <a:spcPts val="0"/>
                        </a:spcBef>
                        <a:spcAft>
                          <a:spcPts val="0"/>
                        </a:spcAft>
                      </a:pPr>
                      <a:r>
                        <a:rPr lang="en-IN" sz="1200" dirty="0">
                          <a:effectLst/>
                          <a:latin typeface="Palatino Linotype" panose="02040502050505030304" pitchFamily="18" charset="0"/>
                        </a:rPr>
                        <a:t>and May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For 15 days beyond the due date, no late fee.</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1214601761"/>
                  </a:ext>
                </a:extLst>
              </a:tr>
              <a:tr h="411280">
                <a:tc rowSpan="3">
                  <a:txBody>
                    <a:bodyPr/>
                    <a:lstStyle/>
                    <a:p>
                      <a:pPr marL="0" marR="0" algn="ctr">
                        <a:lnSpc>
                          <a:spcPct val="107000"/>
                        </a:lnSpc>
                        <a:spcBef>
                          <a:spcPts val="0"/>
                        </a:spcBef>
                        <a:spcAft>
                          <a:spcPts val="0"/>
                        </a:spcAft>
                      </a:pPr>
                      <a:r>
                        <a:rPr lang="en-IN" sz="1200">
                          <a:effectLst/>
                          <a:latin typeface="Palatino Linotype" panose="02040502050505030304" pitchFamily="18" charset="0"/>
                        </a:rPr>
                        <a:t>2</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rowSpan="3">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Aggregate turnover less than Rs. 5 crore in the preceding FY – who opted to file monthly returns</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March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a:effectLst/>
                          <a:latin typeface="Palatino Linotype" panose="02040502050505030304" pitchFamily="18" charset="0"/>
                        </a:rPr>
                        <a:t>For 60 days beyond the due date, no late fee.</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2677588298"/>
                  </a:ext>
                </a:extLst>
              </a:tr>
              <a:tr h="4112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April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a:effectLst/>
                          <a:latin typeface="Palatino Linotype" panose="02040502050505030304" pitchFamily="18" charset="0"/>
                        </a:rPr>
                        <a:t>For 45 days beyond the due date, no late fee.</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3093375478"/>
                  </a:ext>
                </a:extLst>
              </a:tr>
              <a:tr h="4112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May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a:effectLst/>
                          <a:latin typeface="Palatino Linotype" panose="02040502050505030304" pitchFamily="18" charset="0"/>
                        </a:rPr>
                        <a:t>For 30 days beyond the due date, no late fee.</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3638385364"/>
                  </a:ext>
                </a:extLst>
              </a:tr>
              <a:tr h="613187">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3</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Aggregate turnover of less than Rs. 5 crore in the preceding FY – who opted to file quarterly returns</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Jan to Mar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For 60 days beyond the due date, no late fee.</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67247" marR="67247" marT="0" marB="0"/>
                </a:tc>
                <a:extLst>
                  <a:ext uri="{0D108BD9-81ED-4DB2-BD59-A6C34878D82A}">
                    <a16:rowId xmlns:a16="http://schemas.microsoft.com/office/drawing/2014/main" val="1893195699"/>
                  </a:ext>
                </a:extLst>
              </a:tr>
            </a:tbl>
          </a:graphicData>
        </a:graphic>
      </p:graphicFrame>
    </p:spTree>
    <p:extLst>
      <p:ext uri="{BB962C8B-B14F-4D97-AF65-F5344CB8AC3E}">
        <p14:creationId xmlns:p14="http://schemas.microsoft.com/office/powerpoint/2010/main" val="3560585656"/>
      </p:ext>
    </p:extLst>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CE7F6E-156F-4EA0-8DC7-A6E0B98373A2}"/>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DFB91E0F-9A09-41E6-82EA-4C780BF2836A}"/>
              </a:ext>
            </a:extLst>
          </p:cNvPr>
          <p:cNvSpPr txBox="1"/>
          <p:nvPr/>
        </p:nvSpPr>
        <p:spPr>
          <a:xfrm>
            <a:off x="342204" y="1103852"/>
            <a:ext cx="8459592" cy="1755930"/>
          </a:xfrm>
          <a:prstGeom prst="rect">
            <a:avLst/>
          </a:prstGeom>
          <a:noFill/>
        </p:spPr>
        <p:txBody>
          <a:bodyPr wrap="square" rtlCol="0" anchor="ctr">
            <a:spAutoFit/>
          </a:bodyPr>
          <a:lstStyle/>
          <a:p>
            <a:pPr algn="just">
              <a:lnSpc>
                <a:spcPct val="200000"/>
              </a:lnSpc>
            </a:pPr>
            <a:r>
              <a:rPr lang="en-US" dirty="0">
                <a:solidFill>
                  <a:schemeClr val="tx1"/>
                </a:solidFill>
                <a:latin typeface="Palatino Linotype" panose="02040502050505030304" pitchFamily="18" charset="0"/>
              </a:rPr>
              <a:t>If GSTR-3B is filed between </a:t>
            </a:r>
            <a:r>
              <a:rPr lang="en-IN" b="0" i="0" u="none" strike="noStrike" baseline="0" dirty="0">
                <a:solidFill>
                  <a:schemeClr val="tx1"/>
                </a:solidFill>
                <a:latin typeface="Palatino Linotype" panose="02040502050505030304" pitchFamily="18" charset="0"/>
              </a:rPr>
              <a:t>01.06.2021 to 31.08.2021 for the tax period </a:t>
            </a:r>
            <a:r>
              <a:rPr lang="en-US" b="0" i="0" u="none" strike="noStrike" baseline="0" dirty="0">
                <a:solidFill>
                  <a:schemeClr val="tx1"/>
                </a:solidFill>
                <a:latin typeface="Palatino Linotype" panose="02040502050505030304" pitchFamily="18" charset="0"/>
              </a:rPr>
              <a:t>July 2017 to April 2021, late fee reduced </a:t>
            </a:r>
          </a:p>
          <a:p>
            <a:pPr algn="just">
              <a:lnSpc>
                <a:spcPct val="200000"/>
              </a:lnSpc>
            </a:pPr>
            <a:r>
              <a:rPr lang="en-US" b="0" i="0" u="none" strike="noStrike" baseline="0" dirty="0">
                <a:solidFill>
                  <a:schemeClr val="tx1"/>
                </a:solidFill>
                <a:latin typeface="Palatino Linotype" panose="02040502050505030304" pitchFamily="18" charset="0"/>
              </a:rPr>
              <a:t>	a. Nil Returns -  Rs. 500/- (Rs. 250/-  CGST &amp; SGST each) per return</a:t>
            </a:r>
          </a:p>
          <a:p>
            <a:pPr algn="just">
              <a:lnSpc>
                <a:spcPct val="200000"/>
              </a:lnSpc>
            </a:pPr>
            <a:r>
              <a:rPr lang="en-IN" dirty="0">
                <a:solidFill>
                  <a:schemeClr val="tx1"/>
                </a:solidFill>
                <a:latin typeface="Palatino Linotype" panose="02040502050505030304" pitchFamily="18" charset="0"/>
              </a:rPr>
              <a:t>	b. Other Taxpayers - </a:t>
            </a:r>
            <a:r>
              <a:rPr lang="en-US" dirty="0">
                <a:solidFill>
                  <a:schemeClr val="tx1"/>
                </a:solidFill>
                <a:latin typeface="Palatino Linotype" panose="02040502050505030304" pitchFamily="18" charset="0"/>
              </a:rPr>
              <a:t>Rs 1000/- (Rs. 500/- CGST &amp; SGST each) per return</a:t>
            </a:r>
            <a:endParaRPr lang="en-IN" dirty="0">
              <a:solidFill>
                <a:schemeClr val="tx1"/>
              </a:solidFill>
              <a:latin typeface="Palatino Linotype" panose="02040502050505030304" pitchFamily="18" charset="0"/>
            </a:endParaRPr>
          </a:p>
        </p:txBody>
      </p:sp>
      <p:sp>
        <p:nvSpPr>
          <p:cNvPr id="4" name="TextBox 3">
            <a:extLst>
              <a:ext uri="{FF2B5EF4-FFF2-40B4-BE49-F238E27FC236}">
                <a16:creationId xmlns:a16="http://schemas.microsoft.com/office/drawing/2014/main" id="{ED97E8BC-B179-4D12-9E71-B80EADADEB6D}"/>
              </a:ext>
            </a:extLst>
          </p:cNvPr>
          <p:cNvSpPr txBox="1"/>
          <p:nvPr/>
        </p:nvSpPr>
        <p:spPr>
          <a:xfrm>
            <a:off x="1258863" y="612896"/>
            <a:ext cx="5616624" cy="369332"/>
          </a:xfrm>
          <a:prstGeom prst="rect">
            <a:avLst/>
          </a:prstGeom>
          <a:noFill/>
        </p:spPr>
        <p:txBody>
          <a:bodyPr wrap="square" rtlCol="0">
            <a:spAutoFit/>
          </a:bodyPr>
          <a:lstStyle/>
          <a:p>
            <a:pPr algn="ctr"/>
            <a:r>
              <a:rPr lang="en-US" sz="1800" b="1" dirty="0">
                <a:solidFill>
                  <a:schemeClr val="tx1"/>
                </a:solidFill>
              </a:rPr>
              <a:t>Amnesty Scheme relating to GSTR-3B returns </a:t>
            </a:r>
            <a:endParaRPr lang="en-IN" sz="1800" b="1" dirty="0">
              <a:solidFill>
                <a:schemeClr val="tx1"/>
              </a:solidFill>
            </a:endParaRPr>
          </a:p>
        </p:txBody>
      </p:sp>
      <p:pic>
        <p:nvPicPr>
          <p:cNvPr id="6" name="Picture 5" descr="Customer service man explaining smiling">
            <a:extLst>
              <a:ext uri="{FF2B5EF4-FFF2-40B4-BE49-F238E27FC236}">
                <a16:creationId xmlns:a16="http://schemas.microsoft.com/office/drawing/2014/main" id="{9628DBA3-FE20-4CE2-8B66-197C7B9F064D}"/>
              </a:ext>
            </a:extLst>
          </p:cNvPr>
          <p:cNvPicPr>
            <a:picLocks noChangeAspect="1"/>
          </p:cNvPicPr>
          <p:nvPr/>
        </p:nvPicPr>
        <p:blipFill>
          <a:blip r:embed="rId2"/>
          <a:stretch>
            <a:fillRect/>
          </a:stretch>
        </p:blipFill>
        <p:spPr>
          <a:xfrm>
            <a:off x="539552" y="3651870"/>
            <a:ext cx="1286425" cy="1317779"/>
          </a:xfrm>
          <a:prstGeom prst="rect">
            <a:avLst/>
          </a:prstGeom>
        </p:spPr>
      </p:pic>
      <p:sp>
        <p:nvSpPr>
          <p:cNvPr id="7" name="Speech Bubble: Oval 6">
            <a:extLst>
              <a:ext uri="{FF2B5EF4-FFF2-40B4-BE49-F238E27FC236}">
                <a16:creationId xmlns:a16="http://schemas.microsoft.com/office/drawing/2014/main" id="{DF3E9816-13DD-40A7-8012-5C0060655A87}"/>
              </a:ext>
            </a:extLst>
          </p:cNvPr>
          <p:cNvSpPr/>
          <p:nvPr/>
        </p:nvSpPr>
        <p:spPr>
          <a:xfrm>
            <a:off x="1258863" y="3127551"/>
            <a:ext cx="1286425" cy="836358"/>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 am yet to file</a:t>
            </a:r>
            <a:endParaRPr lang="en-IN" dirty="0"/>
          </a:p>
        </p:txBody>
      </p:sp>
      <p:pic>
        <p:nvPicPr>
          <p:cNvPr id="9" name="Picture 8" descr="Customer service man hand covering mouth">
            <a:extLst>
              <a:ext uri="{FF2B5EF4-FFF2-40B4-BE49-F238E27FC236}">
                <a16:creationId xmlns:a16="http://schemas.microsoft.com/office/drawing/2014/main" id="{47B73DD7-3327-4012-95C5-3254092D4BEF}"/>
              </a:ext>
            </a:extLst>
          </p:cNvPr>
          <p:cNvPicPr>
            <a:picLocks noChangeAspect="1"/>
          </p:cNvPicPr>
          <p:nvPr/>
        </p:nvPicPr>
        <p:blipFill>
          <a:blip r:embed="rId3"/>
          <a:stretch>
            <a:fillRect/>
          </a:stretch>
        </p:blipFill>
        <p:spPr>
          <a:xfrm>
            <a:off x="5796136" y="3654875"/>
            <a:ext cx="1192523" cy="1317779"/>
          </a:xfrm>
          <a:prstGeom prst="rect">
            <a:avLst/>
          </a:prstGeom>
        </p:spPr>
      </p:pic>
      <p:sp>
        <p:nvSpPr>
          <p:cNvPr id="11" name="Speech Bubble: Oval 10">
            <a:extLst>
              <a:ext uri="{FF2B5EF4-FFF2-40B4-BE49-F238E27FC236}">
                <a16:creationId xmlns:a16="http://schemas.microsoft.com/office/drawing/2014/main" id="{AEBA00DC-0018-42C4-9B2D-6965F9B606B9}"/>
              </a:ext>
            </a:extLst>
          </p:cNvPr>
          <p:cNvSpPr/>
          <p:nvPr/>
        </p:nvSpPr>
        <p:spPr>
          <a:xfrm flipH="1">
            <a:off x="4788024" y="3075806"/>
            <a:ext cx="1440160" cy="980374"/>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a:t>I have filed with huge late fee, where is my refund?</a:t>
            </a:r>
            <a:endParaRPr lang="en-IN" sz="1000" dirty="0"/>
          </a:p>
        </p:txBody>
      </p:sp>
    </p:spTree>
    <p:extLst>
      <p:ext uri="{BB962C8B-B14F-4D97-AF65-F5344CB8AC3E}">
        <p14:creationId xmlns:p14="http://schemas.microsoft.com/office/powerpoint/2010/main" val="3476044740"/>
      </p:ext>
    </p:extLst>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049A3-EA41-42A3-950E-601D1B37BAED}"/>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B87AF0F2-6924-4222-A363-0E4FD678F665}"/>
              </a:ext>
            </a:extLst>
          </p:cNvPr>
          <p:cNvSpPr txBox="1"/>
          <p:nvPr/>
        </p:nvSpPr>
        <p:spPr>
          <a:xfrm>
            <a:off x="2123728" y="612896"/>
            <a:ext cx="4464496" cy="369332"/>
          </a:xfrm>
          <a:prstGeom prst="rect">
            <a:avLst/>
          </a:prstGeom>
          <a:noFill/>
        </p:spPr>
        <p:txBody>
          <a:bodyPr wrap="square" rtlCol="0">
            <a:spAutoFit/>
          </a:bodyPr>
          <a:lstStyle/>
          <a:p>
            <a:pPr algn="ctr"/>
            <a:r>
              <a:rPr lang="en-US" sz="1800" b="1" dirty="0">
                <a:solidFill>
                  <a:schemeClr val="tx1"/>
                </a:solidFill>
                <a:latin typeface="Palatino Linotype" panose="02040502050505030304" pitchFamily="18" charset="0"/>
              </a:rPr>
              <a:t>GSTR-3B Late Fee June 2021 onwards</a:t>
            </a:r>
          </a:p>
        </p:txBody>
      </p:sp>
      <p:graphicFrame>
        <p:nvGraphicFramePr>
          <p:cNvPr id="8" name="Table 8">
            <a:extLst>
              <a:ext uri="{FF2B5EF4-FFF2-40B4-BE49-F238E27FC236}">
                <a16:creationId xmlns:a16="http://schemas.microsoft.com/office/drawing/2014/main" id="{A6489E7E-818C-499B-A4E4-816333A25B9D}"/>
              </a:ext>
            </a:extLst>
          </p:cNvPr>
          <p:cNvGraphicFramePr>
            <a:graphicFrameLocks noGrp="1"/>
          </p:cNvGraphicFramePr>
          <p:nvPr>
            <p:extLst>
              <p:ext uri="{D42A27DB-BD31-4B8C-83A1-F6EECF244321}">
                <p14:modId xmlns:p14="http://schemas.microsoft.com/office/powerpoint/2010/main" val="3799386659"/>
              </p:ext>
            </p:extLst>
          </p:nvPr>
        </p:nvGraphicFramePr>
        <p:xfrm>
          <a:off x="1187624" y="1419622"/>
          <a:ext cx="6768752" cy="259228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421289700"/>
                    </a:ext>
                  </a:extLst>
                </a:gridCol>
                <a:gridCol w="3143434">
                  <a:extLst>
                    <a:ext uri="{9D8B030D-6E8A-4147-A177-3AD203B41FA5}">
                      <a16:colId xmlns:a16="http://schemas.microsoft.com/office/drawing/2014/main" val="3189810605"/>
                    </a:ext>
                  </a:extLst>
                </a:gridCol>
                <a:gridCol w="2905238">
                  <a:extLst>
                    <a:ext uri="{9D8B030D-6E8A-4147-A177-3AD203B41FA5}">
                      <a16:colId xmlns:a16="http://schemas.microsoft.com/office/drawing/2014/main" val="2060221713"/>
                    </a:ext>
                  </a:extLst>
                </a:gridCol>
              </a:tblGrid>
              <a:tr h="395545">
                <a:tc>
                  <a:txBody>
                    <a:bodyPr/>
                    <a:lstStyle/>
                    <a:p>
                      <a:pPr algn="ctr"/>
                      <a:r>
                        <a:rPr lang="en-US" dirty="0" err="1">
                          <a:latin typeface="Palatino Linotype" panose="02040502050505030304" pitchFamily="18" charset="0"/>
                        </a:rPr>
                        <a:t>S.No</a:t>
                      </a:r>
                      <a:r>
                        <a:rPr lang="en-US" dirty="0">
                          <a:latin typeface="Palatino Linotype" panose="02040502050505030304" pitchFamily="18" charset="0"/>
                        </a:rPr>
                        <a:t>.</a:t>
                      </a:r>
                    </a:p>
                  </a:txBody>
                  <a:tcPr anchor="ctr"/>
                </a:tc>
                <a:tc>
                  <a:txBody>
                    <a:bodyPr/>
                    <a:lstStyle/>
                    <a:p>
                      <a:pPr algn="ctr"/>
                      <a:r>
                        <a:rPr lang="en-US" dirty="0">
                          <a:latin typeface="Palatino Linotype" panose="02040502050505030304" pitchFamily="18" charset="0"/>
                        </a:rPr>
                        <a:t>Class of Registered Persons</a:t>
                      </a:r>
                    </a:p>
                  </a:txBody>
                  <a:tcPr anchor="ctr"/>
                </a:tc>
                <a:tc>
                  <a:txBody>
                    <a:bodyPr/>
                    <a:lstStyle/>
                    <a:p>
                      <a:pPr algn="ctr"/>
                      <a:r>
                        <a:rPr lang="en-US" dirty="0">
                          <a:latin typeface="Palatino Linotype" panose="02040502050505030304" pitchFamily="18" charset="0"/>
                        </a:rPr>
                        <a:t>Maximum Amount of late fee</a:t>
                      </a:r>
                    </a:p>
                  </a:txBody>
                  <a:tcPr anchor="ctr"/>
                </a:tc>
                <a:extLst>
                  <a:ext uri="{0D108BD9-81ED-4DB2-BD59-A6C34878D82A}">
                    <a16:rowId xmlns:a16="http://schemas.microsoft.com/office/drawing/2014/main" val="2724709102"/>
                  </a:ext>
                </a:extLst>
              </a:tr>
              <a:tr h="389006">
                <a:tc>
                  <a:txBody>
                    <a:bodyPr/>
                    <a:lstStyle/>
                    <a:p>
                      <a:pPr algn="ctr"/>
                      <a:r>
                        <a:rPr lang="en-US" dirty="0">
                          <a:latin typeface="Palatino Linotype" panose="02040502050505030304" pitchFamily="18" charset="0"/>
                        </a:rPr>
                        <a:t>1</a:t>
                      </a:r>
                    </a:p>
                  </a:txBody>
                  <a:tcPr anchor="ctr"/>
                </a:tc>
                <a:tc>
                  <a:txBody>
                    <a:bodyPr/>
                    <a:lstStyle/>
                    <a:p>
                      <a:r>
                        <a:rPr lang="en-US" dirty="0">
                          <a:latin typeface="Palatino Linotype" panose="02040502050505030304" pitchFamily="18" charset="0"/>
                        </a:rPr>
                        <a:t>Tax Payable </a:t>
                      </a:r>
                      <a:r>
                        <a:rPr lang="en-US" b="1" dirty="0">
                          <a:latin typeface="Palatino Linotype" panose="02040502050505030304" pitchFamily="18" charset="0"/>
                        </a:rPr>
                        <a:t>“NIL”</a:t>
                      </a:r>
                      <a:r>
                        <a:rPr lang="en-US" dirty="0">
                          <a:latin typeface="Palatino Linotype" panose="02040502050505030304" pitchFamily="18" charset="0"/>
                        </a:rPr>
                        <a:t> </a:t>
                      </a:r>
                    </a:p>
                  </a:txBody>
                  <a:tcPr anchor="ctr"/>
                </a:tc>
                <a:tc>
                  <a:txBody>
                    <a:bodyPr/>
                    <a:lstStyle/>
                    <a:p>
                      <a:r>
                        <a:rPr lang="en-US" dirty="0">
                          <a:latin typeface="Palatino Linotype" panose="02040502050505030304" pitchFamily="18" charset="0"/>
                        </a:rPr>
                        <a:t>Rs. 250/- CGST &amp; SGST each</a:t>
                      </a:r>
                    </a:p>
                  </a:txBody>
                  <a:tcPr anchor="ctr"/>
                </a:tc>
                <a:extLst>
                  <a:ext uri="{0D108BD9-81ED-4DB2-BD59-A6C34878D82A}">
                    <a16:rowId xmlns:a16="http://schemas.microsoft.com/office/drawing/2014/main" val="2639851677"/>
                  </a:ext>
                </a:extLst>
              </a:tr>
              <a:tr h="549186">
                <a:tc>
                  <a:txBody>
                    <a:bodyPr/>
                    <a:lstStyle/>
                    <a:p>
                      <a:pPr algn="ctr"/>
                      <a:r>
                        <a:rPr lang="en-US" dirty="0">
                          <a:latin typeface="Palatino Linotype" panose="02040502050505030304" pitchFamily="18" charset="0"/>
                        </a:rPr>
                        <a:t> 2</a:t>
                      </a:r>
                    </a:p>
                  </a:txBody>
                  <a:tcPr anchor="ctr"/>
                </a:tc>
                <a:tc>
                  <a:txBody>
                    <a:bodyPr/>
                    <a:lstStyle/>
                    <a:p>
                      <a:r>
                        <a:rPr lang="en-US" dirty="0">
                          <a:latin typeface="Palatino Linotype" panose="02040502050505030304" pitchFamily="18" charset="0"/>
                        </a:rPr>
                        <a:t>Aggregate turnover </a:t>
                      </a:r>
                      <a:r>
                        <a:rPr lang="en-US" dirty="0" err="1">
                          <a:latin typeface="Palatino Linotype" panose="02040502050505030304" pitchFamily="18" charset="0"/>
                        </a:rPr>
                        <a:t>upto</a:t>
                      </a:r>
                      <a:r>
                        <a:rPr lang="en-US" dirty="0">
                          <a:latin typeface="Palatino Linotype" panose="02040502050505030304" pitchFamily="18" charset="0"/>
                        </a:rPr>
                        <a:t> 1.5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 1,000/- CGST and SGST each</a:t>
                      </a:r>
                    </a:p>
                  </a:txBody>
                  <a:tcPr anchor="ctr"/>
                </a:tc>
                <a:extLst>
                  <a:ext uri="{0D108BD9-81ED-4DB2-BD59-A6C34878D82A}">
                    <a16:rowId xmlns:a16="http://schemas.microsoft.com/office/drawing/2014/main" val="3736886166"/>
                  </a:ext>
                </a:extLst>
              </a:tr>
              <a:tr h="709365">
                <a:tc>
                  <a:txBody>
                    <a:bodyPr/>
                    <a:lstStyle/>
                    <a:p>
                      <a:pPr algn="ctr"/>
                      <a:r>
                        <a:rPr lang="en-US" dirty="0">
                          <a:latin typeface="Palatino Linotype" panose="02040502050505030304" pitchFamily="18" charset="0"/>
                        </a:rPr>
                        <a:t>3</a:t>
                      </a:r>
                    </a:p>
                  </a:txBody>
                  <a:tcPr anchor="ctr"/>
                </a:tc>
                <a:tc>
                  <a:txBody>
                    <a:bodyPr/>
                    <a:lstStyle/>
                    <a:p>
                      <a:r>
                        <a:rPr lang="en-US" dirty="0">
                          <a:latin typeface="Palatino Linotype" panose="02040502050505030304" pitchFamily="18" charset="0"/>
                        </a:rPr>
                        <a:t>Aggregate turnover more than 1.5 </a:t>
                      </a:r>
                      <a:r>
                        <a:rPr lang="en-US" dirty="0" err="1">
                          <a:latin typeface="Palatino Linotype" panose="02040502050505030304" pitchFamily="18" charset="0"/>
                        </a:rPr>
                        <a:t>crs</a:t>
                      </a:r>
                      <a:r>
                        <a:rPr lang="en-US" dirty="0">
                          <a:latin typeface="Palatino Linotype" panose="02040502050505030304" pitchFamily="18" charset="0"/>
                        </a:rPr>
                        <a:t> and </a:t>
                      </a:r>
                      <a:r>
                        <a:rPr lang="en-US" dirty="0" err="1">
                          <a:latin typeface="Palatino Linotype" panose="02040502050505030304" pitchFamily="18" charset="0"/>
                        </a:rPr>
                        <a:t>upto</a:t>
                      </a:r>
                      <a:r>
                        <a:rPr lang="en-US" dirty="0">
                          <a:latin typeface="Palatino Linotype" panose="02040502050505030304" pitchFamily="18" charset="0"/>
                        </a:rPr>
                        <a:t> 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 2,500/- CGST and SGST each </a:t>
                      </a:r>
                    </a:p>
                  </a:txBody>
                  <a:tcPr anchor="ctr"/>
                </a:tc>
                <a:extLst>
                  <a:ext uri="{0D108BD9-81ED-4DB2-BD59-A6C34878D82A}">
                    <a16:rowId xmlns:a16="http://schemas.microsoft.com/office/drawing/2014/main" val="2046349249"/>
                  </a:ext>
                </a:extLst>
              </a:tr>
              <a:tr h="549186">
                <a:tc>
                  <a:txBody>
                    <a:bodyPr/>
                    <a:lstStyle/>
                    <a:p>
                      <a:pPr algn="ctr"/>
                      <a:r>
                        <a:rPr lang="en-US" dirty="0">
                          <a:latin typeface="Palatino Linotype" panose="02040502050505030304" pitchFamily="18" charset="0"/>
                        </a:rPr>
                        <a:t>4</a:t>
                      </a:r>
                    </a:p>
                  </a:txBody>
                  <a:tcPr anchor="ctr"/>
                </a:tc>
                <a:tc>
                  <a:txBody>
                    <a:bodyPr/>
                    <a:lstStyle/>
                    <a:p>
                      <a:r>
                        <a:rPr lang="en-US" dirty="0">
                          <a:latin typeface="Palatino Linotype" panose="02040502050505030304" pitchFamily="18" charset="0"/>
                        </a:rPr>
                        <a:t>Aggregate turnover more than 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 25 per day, subject to max of Rs. 5,000/- CGST and SGST each </a:t>
                      </a:r>
                    </a:p>
                  </a:txBody>
                  <a:tcPr anchor="ctr"/>
                </a:tc>
                <a:extLst>
                  <a:ext uri="{0D108BD9-81ED-4DB2-BD59-A6C34878D82A}">
                    <a16:rowId xmlns:a16="http://schemas.microsoft.com/office/drawing/2014/main" val="1154427175"/>
                  </a:ext>
                </a:extLst>
              </a:tr>
            </a:tbl>
          </a:graphicData>
        </a:graphic>
      </p:graphicFrame>
    </p:spTree>
    <p:extLst>
      <p:ext uri="{BB962C8B-B14F-4D97-AF65-F5344CB8AC3E}">
        <p14:creationId xmlns:p14="http://schemas.microsoft.com/office/powerpoint/2010/main" val="1847707427"/>
      </p:ext>
    </p:extLst>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049A3-EA41-42A3-950E-601D1B37BAED}"/>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B87AF0F2-6924-4222-A363-0E4FD678F665}"/>
              </a:ext>
            </a:extLst>
          </p:cNvPr>
          <p:cNvSpPr txBox="1"/>
          <p:nvPr/>
        </p:nvSpPr>
        <p:spPr>
          <a:xfrm>
            <a:off x="2123728" y="978282"/>
            <a:ext cx="4464496" cy="369332"/>
          </a:xfrm>
          <a:prstGeom prst="rect">
            <a:avLst/>
          </a:prstGeom>
          <a:noFill/>
        </p:spPr>
        <p:txBody>
          <a:bodyPr wrap="square" rtlCol="0">
            <a:spAutoFit/>
          </a:bodyPr>
          <a:lstStyle/>
          <a:p>
            <a:pPr algn="ctr"/>
            <a:r>
              <a:rPr lang="en-US" sz="1800" b="1" dirty="0">
                <a:solidFill>
                  <a:schemeClr val="tx1"/>
                </a:solidFill>
                <a:latin typeface="Palatino Linotype" panose="02040502050505030304" pitchFamily="18" charset="0"/>
              </a:rPr>
              <a:t>GSTR-1 Late Fee June 2021 onwards</a:t>
            </a:r>
          </a:p>
        </p:txBody>
      </p:sp>
      <p:graphicFrame>
        <p:nvGraphicFramePr>
          <p:cNvPr id="8" name="Table 8">
            <a:extLst>
              <a:ext uri="{FF2B5EF4-FFF2-40B4-BE49-F238E27FC236}">
                <a16:creationId xmlns:a16="http://schemas.microsoft.com/office/drawing/2014/main" id="{A6489E7E-818C-499B-A4E4-816333A25B9D}"/>
              </a:ext>
            </a:extLst>
          </p:cNvPr>
          <p:cNvGraphicFramePr>
            <a:graphicFrameLocks noGrp="1"/>
          </p:cNvGraphicFramePr>
          <p:nvPr>
            <p:extLst>
              <p:ext uri="{D42A27DB-BD31-4B8C-83A1-F6EECF244321}">
                <p14:modId xmlns:p14="http://schemas.microsoft.com/office/powerpoint/2010/main" val="1743738737"/>
              </p:ext>
            </p:extLst>
          </p:nvPr>
        </p:nvGraphicFramePr>
        <p:xfrm>
          <a:off x="1187624" y="1779662"/>
          <a:ext cx="6768752" cy="259228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421289700"/>
                    </a:ext>
                  </a:extLst>
                </a:gridCol>
                <a:gridCol w="3143434">
                  <a:extLst>
                    <a:ext uri="{9D8B030D-6E8A-4147-A177-3AD203B41FA5}">
                      <a16:colId xmlns:a16="http://schemas.microsoft.com/office/drawing/2014/main" val="3189810605"/>
                    </a:ext>
                  </a:extLst>
                </a:gridCol>
                <a:gridCol w="2905238">
                  <a:extLst>
                    <a:ext uri="{9D8B030D-6E8A-4147-A177-3AD203B41FA5}">
                      <a16:colId xmlns:a16="http://schemas.microsoft.com/office/drawing/2014/main" val="2060221713"/>
                    </a:ext>
                  </a:extLst>
                </a:gridCol>
              </a:tblGrid>
              <a:tr h="395545">
                <a:tc>
                  <a:txBody>
                    <a:bodyPr/>
                    <a:lstStyle/>
                    <a:p>
                      <a:pPr algn="ctr"/>
                      <a:r>
                        <a:rPr lang="en-US" dirty="0" err="1">
                          <a:latin typeface="Palatino Linotype" panose="02040502050505030304" pitchFamily="18" charset="0"/>
                        </a:rPr>
                        <a:t>S.No</a:t>
                      </a:r>
                      <a:r>
                        <a:rPr lang="en-US" dirty="0">
                          <a:latin typeface="Palatino Linotype" panose="02040502050505030304" pitchFamily="18" charset="0"/>
                        </a:rPr>
                        <a:t>.</a:t>
                      </a:r>
                    </a:p>
                  </a:txBody>
                  <a:tcPr anchor="ctr"/>
                </a:tc>
                <a:tc>
                  <a:txBody>
                    <a:bodyPr/>
                    <a:lstStyle/>
                    <a:p>
                      <a:pPr algn="ctr"/>
                      <a:r>
                        <a:rPr lang="en-US" dirty="0">
                          <a:latin typeface="Palatino Linotype" panose="02040502050505030304" pitchFamily="18" charset="0"/>
                        </a:rPr>
                        <a:t>Class of Registered Persons</a:t>
                      </a:r>
                    </a:p>
                  </a:txBody>
                  <a:tcPr anchor="ctr"/>
                </a:tc>
                <a:tc>
                  <a:txBody>
                    <a:bodyPr/>
                    <a:lstStyle/>
                    <a:p>
                      <a:pPr algn="ctr"/>
                      <a:r>
                        <a:rPr lang="en-US" dirty="0">
                          <a:latin typeface="Palatino Linotype" panose="02040502050505030304" pitchFamily="18" charset="0"/>
                        </a:rPr>
                        <a:t>Maximum Amount of late fee</a:t>
                      </a:r>
                    </a:p>
                  </a:txBody>
                  <a:tcPr anchor="ctr"/>
                </a:tc>
                <a:extLst>
                  <a:ext uri="{0D108BD9-81ED-4DB2-BD59-A6C34878D82A}">
                    <a16:rowId xmlns:a16="http://schemas.microsoft.com/office/drawing/2014/main" val="2724709102"/>
                  </a:ext>
                </a:extLst>
              </a:tr>
              <a:tr h="389006">
                <a:tc>
                  <a:txBody>
                    <a:bodyPr/>
                    <a:lstStyle/>
                    <a:p>
                      <a:pPr algn="ctr"/>
                      <a:r>
                        <a:rPr lang="en-US" dirty="0">
                          <a:latin typeface="Palatino Linotype" panose="02040502050505030304" pitchFamily="18" charset="0"/>
                        </a:rPr>
                        <a:t>1</a:t>
                      </a:r>
                    </a:p>
                  </a:txBody>
                  <a:tcPr anchor="ctr"/>
                </a:tc>
                <a:tc>
                  <a:txBody>
                    <a:bodyPr/>
                    <a:lstStyle/>
                    <a:p>
                      <a:r>
                        <a:rPr lang="en-US" b="1" dirty="0">
                          <a:latin typeface="Palatino Linotype" panose="02040502050505030304" pitchFamily="18" charset="0"/>
                        </a:rPr>
                        <a:t>“NIL” </a:t>
                      </a:r>
                      <a:r>
                        <a:rPr lang="en-US" b="0" dirty="0">
                          <a:latin typeface="Palatino Linotype" panose="02040502050505030304" pitchFamily="18" charset="0"/>
                        </a:rPr>
                        <a:t>outward supplies</a:t>
                      </a:r>
                      <a:endParaRPr lang="en-US" b="1" dirty="0">
                        <a:latin typeface="Palatino Linotype" panose="02040502050505030304" pitchFamily="18" charset="0"/>
                      </a:endParaRPr>
                    </a:p>
                  </a:txBody>
                  <a:tcPr anchor="ctr"/>
                </a:tc>
                <a:tc>
                  <a:txBody>
                    <a:bodyPr/>
                    <a:lstStyle/>
                    <a:p>
                      <a:r>
                        <a:rPr lang="en-US" dirty="0">
                          <a:latin typeface="Palatino Linotype" panose="02040502050505030304" pitchFamily="18" charset="0"/>
                        </a:rPr>
                        <a:t>Rs. 250/- CGST &amp; SGST each</a:t>
                      </a:r>
                    </a:p>
                  </a:txBody>
                  <a:tcPr anchor="ctr"/>
                </a:tc>
                <a:extLst>
                  <a:ext uri="{0D108BD9-81ED-4DB2-BD59-A6C34878D82A}">
                    <a16:rowId xmlns:a16="http://schemas.microsoft.com/office/drawing/2014/main" val="2639851677"/>
                  </a:ext>
                </a:extLst>
              </a:tr>
              <a:tr h="549186">
                <a:tc>
                  <a:txBody>
                    <a:bodyPr/>
                    <a:lstStyle/>
                    <a:p>
                      <a:pPr algn="ctr"/>
                      <a:r>
                        <a:rPr lang="en-US" dirty="0">
                          <a:latin typeface="Palatino Linotype" panose="02040502050505030304" pitchFamily="18" charset="0"/>
                        </a:rPr>
                        <a:t>2</a:t>
                      </a:r>
                    </a:p>
                  </a:txBody>
                  <a:tcPr anchor="ctr"/>
                </a:tc>
                <a:tc>
                  <a:txBody>
                    <a:bodyPr/>
                    <a:lstStyle/>
                    <a:p>
                      <a:r>
                        <a:rPr lang="en-US" dirty="0">
                          <a:latin typeface="Palatino Linotype" panose="02040502050505030304" pitchFamily="18" charset="0"/>
                        </a:rPr>
                        <a:t>Aggregate turnover </a:t>
                      </a:r>
                      <a:r>
                        <a:rPr lang="en-US" dirty="0" err="1">
                          <a:latin typeface="Palatino Linotype" panose="02040502050505030304" pitchFamily="18" charset="0"/>
                        </a:rPr>
                        <a:t>upto</a:t>
                      </a:r>
                      <a:r>
                        <a:rPr lang="en-US" dirty="0">
                          <a:latin typeface="Palatino Linotype" panose="02040502050505030304" pitchFamily="18" charset="0"/>
                        </a:rPr>
                        <a:t> 1.5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 1,000/- CGST and SGST each</a:t>
                      </a:r>
                    </a:p>
                  </a:txBody>
                  <a:tcPr anchor="ctr"/>
                </a:tc>
                <a:extLst>
                  <a:ext uri="{0D108BD9-81ED-4DB2-BD59-A6C34878D82A}">
                    <a16:rowId xmlns:a16="http://schemas.microsoft.com/office/drawing/2014/main" val="3736886166"/>
                  </a:ext>
                </a:extLst>
              </a:tr>
              <a:tr h="709365">
                <a:tc>
                  <a:txBody>
                    <a:bodyPr/>
                    <a:lstStyle/>
                    <a:p>
                      <a:pPr algn="ctr"/>
                      <a:r>
                        <a:rPr lang="en-US" dirty="0">
                          <a:latin typeface="Palatino Linotype" panose="02040502050505030304" pitchFamily="18" charset="0"/>
                        </a:rPr>
                        <a:t>3</a:t>
                      </a:r>
                    </a:p>
                  </a:txBody>
                  <a:tcPr anchor="ctr"/>
                </a:tc>
                <a:tc>
                  <a:txBody>
                    <a:bodyPr/>
                    <a:lstStyle/>
                    <a:p>
                      <a:r>
                        <a:rPr lang="en-US" dirty="0">
                          <a:latin typeface="Palatino Linotype" panose="02040502050505030304" pitchFamily="18" charset="0"/>
                        </a:rPr>
                        <a:t>Aggregate turnover more than 1.5 </a:t>
                      </a:r>
                      <a:r>
                        <a:rPr lang="en-US" dirty="0" err="1">
                          <a:latin typeface="Palatino Linotype" panose="02040502050505030304" pitchFamily="18" charset="0"/>
                        </a:rPr>
                        <a:t>crs</a:t>
                      </a:r>
                      <a:r>
                        <a:rPr lang="en-US" dirty="0">
                          <a:latin typeface="Palatino Linotype" panose="02040502050505030304" pitchFamily="18" charset="0"/>
                        </a:rPr>
                        <a:t> and </a:t>
                      </a:r>
                      <a:r>
                        <a:rPr lang="en-US" dirty="0" err="1">
                          <a:latin typeface="Palatino Linotype" panose="02040502050505030304" pitchFamily="18" charset="0"/>
                        </a:rPr>
                        <a:t>upto</a:t>
                      </a:r>
                      <a:r>
                        <a:rPr lang="en-US" dirty="0">
                          <a:latin typeface="Palatino Linotype" panose="02040502050505030304" pitchFamily="18" charset="0"/>
                        </a:rPr>
                        <a:t> 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 2,500/- CGST and SGST each </a:t>
                      </a:r>
                    </a:p>
                  </a:txBody>
                  <a:tcPr anchor="ctr"/>
                </a:tc>
                <a:extLst>
                  <a:ext uri="{0D108BD9-81ED-4DB2-BD59-A6C34878D82A}">
                    <a16:rowId xmlns:a16="http://schemas.microsoft.com/office/drawing/2014/main" val="2046349249"/>
                  </a:ext>
                </a:extLst>
              </a:tr>
              <a:tr h="549186">
                <a:tc>
                  <a:txBody>
                    <a:bodyPr/>
                    <a:lstStyle/>
                    <a:p>
                      <a:pPr algn="ctr"/>
                      <a:r>
                        <a:rPr lang="en-US" dirty="0">
                          <a:latin typeface="Palatino Linotype" panose="02040502050505030304" pitchFamily="18" charset="0"/>
                        </a:rPr>
                        <a:t>4</a:t>
                      </a:r>
                    </a:p>
                  </a:txBody>
                  <a:tcPr anchor="ctr"/>
                </a:tc>
                <a:tc>
                  <a:txBody>
                    <a:bodyPr/>
                    <a:lstStyle/>
                    <a:p>
                      <a:r>
                        <a:rPr lang="en-US" dirty="0">
                          <a:latin typeface="Palatino Linotype" panose="02040502050505030304" pitchFamily="18" charset="0"/>
                        </a:rPr>
                        <a:t>Aggregate turnover more than 5 </a:t>
                      </a:r>
                      <a:r>
                        <a:rPr lang="en-US" dirty="0" err="1">
                          <a:latin typeface="Palatino Linotype" panose="02040502050505030304" pitchFamily="18" charset="0"/>
                        </a:rPr>
                        <a:t>crs</a:t>
                      </a:r>
                      <a:r>
                        <a:rPr lang="en-US" dirty="0">
                          <a:latin typeface="Palatino Linotype" panose="02040502050505030304" pitchFamily="18" charset="0"/>
                        </a:rPr>
                        <a:t> (preceding FY)</a:t>
                      </a:r>
                    </a:p>
                  </a:txBody>
                  <a:tcPr anchor="ctr"/>
                </a:tc>
                <a:tc>
                  <a:txBody>
                    <a:bodyPr/>
                    <a:lstStyle/>
                    <a:p>
                      <a:r>
                        <a:rPr lang="en-US" dirty="0">
                          <a:latin typeface="Palatino Linotype" panose="02040502050505030304" pitchFamily="18" charset="0"/>
                        </a:rPr>
                        <a:t>Rs.25 per day subject to max of  Rs. 5,000/- CGST and SGST each</a:t>
                      </a:r>
                    </a:p>
                  </a:txBody>
                  <a:tcPr anchor="ctr"/>
                </a:tc>
                <a:extLst>
                  <a:ext uri="{0D108BD9-81ED-4DB2-BD59-A6C34878D82A}">
                    <a16:rowId xmlns:a16="http://schemas.microsoft.com/office/drawing/2014/main" val="1154427175"/>
                  </a:ext>
                </a:extLst>
              </a:tr>
            </a:tbl>
          </a:graphicData>
        </a:graphic>
      </p:graphicFrame>
      <p:sp>
        <p:nvSpPr>
          <p:cNvPr id="5" name="TextBox 4">
            <a:extLst>
              <a:ext uri="{FF2B5EF4-FFF2-40B4-BE49-F238E27FC236}">
                <a16:creationId xmlns:a16="http://schemas.microsoft.com/office/drawing/2014/main" id="{F0939685-8E52-422C-ACB6-710618E93A2B}"/>
              </a:ext>
            </a:extLst>
          </p:cNvPr>
          <p:cNvSpPr txBox="1"/>
          <p:nvPr/>
        </p:nvSpPr>
        <p:spPr>
          <a:xfrm>
            <a:off x="1187624" y="222092"/>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20/2021 – Central Tax dt. 01.06.2021</a:t>
            </a:r>
            <a:endParaRPr lang="en-US" b="1" u="sng"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879795050"/>
      </p:ext>
    </p:extLst>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049A3-EA41-42A3-950E-601D1B37BAED}"/>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B87AF0F2-6924-4222-A363-0E4FD678F665}"/>
              </a:ext>
            </a:extLst>
          </p:cNvPr>
          <p:cNvSpPr txBox="1"/>
          <p:nvPr/>
        </p:nvSpPr>
        <p:spPr>
          <a:xfrm>
            <a:off x="2123728" y="699542"/>
            <a:ext cx="4464496" cy="369332"/>
          </a:xfrm>
          <a:prstGeom prst="rect">
            <a:avLst/>
          </a:prstGeom>
          <a:noFill/>
        </p:spPr>
        <p:txBody>
          <a:bodyPr wrap="square" rtlCol="0">
            <a:spAutoFit/>
          </a:bodyPr>
          <a:lstStyle/>
          <a:p>
            <a:pPr algn="ctr"/>
            <a:r>
              <a:rPr lang="en-US" sz="1800" b="1" dirty="0">
                <a:solidFill>
                  <a:schemeClr val="tx1"/>
                </a:solidFill>
                <a:latin typeface="Palatino Linotype" panose="02040502050505030304" pitchFamily="18" charset="0"/>
              </a:rPr>
              <a:t>GSTR-4 Late Fee FY 2021-2022 onwards</a:t>
            </a:r>
          </a:p>
        </p:txBody>
      </p:sp>
      <p:graphicFrame>
        <p:nvGraphicFramePr>
          <p:cNvPr id="8" name="Table 8">
            <a:extLst>
              <a:ext uri="{FF2B5EF4-FFF2-40B4-BE49-F238E27FC236}">
                <a16:creationId xmlns:a16="http://schemas.microsoft.com/office/drawing/2014/main" id="{A6489E7E-818C-499B-A4E4-816333A25B9D}"/>
              </a:ext>
            </a:extLst>
          </p:cNvPr>
          <p:cNvGraphicFramePr>
            <a:graphicFrameLocks noGrp="1"/>
          </p:cNvGraphicFramePr>
          <p:nvPr>
            <p:extLst>
              <p:ext uri="{D42A27DB-BD31-4B8C-83A1-F6EECF244321}">
                <p14:modId xmlns:p14="http://schemas.microsoft.com/office/powerpoint/2010/main" val="119146096"/>
              </p:ext>
            </p:extLst>
          </p:nvPr>
        </p:nvGraphicFramePr>
        <p:xfrm>
          <a:off x="1187624" y="1203598"/>
          <a:ext cx="6768752" cy="1333737"/>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421289700"/>
                    </a:ext>
                  </a:extLst>
                </a:gridCol>
                <a:gridCol w="3143434">
                  <a:extLst>
                    <a:ext uri="{9D8B030D-6E8A-4147-A177-3AD203B41FA5}">
                      <a16:colId xmlns:a16="http://schemas.microsoft.com/office/drawing/2014/main" val="3189810605"/>
                    </a:ext>
                  </a:extLst>
                </a:gridCol>
                <a:gridCol w="2905238">
                  <a:extLst>
                    <a:ext uri="{9D8B030D-6E8A-4147-A177-3AD203B41FA5}">
                      <a16:colId xmlns:a16="http://schemas.microsoft.com/office/drawing/2014/main" val="2060221713"/>
                    </a:ext>
                  </a:extLst>
                </a:gridCol>
              </a:tblGrid>
              <a:tr h="395545">
                <a:tc>
                  <a:txBody>
                    <a:bodyPr/>
                    <a:lstStyle/>
                    <a:p>
                      <a:pPr algn="ctr"/>
                      <a:r>
                        <a:rPr lang="en-US" dirty="0" err="1">
                          <a:latin typeface="Palatino Linotype" panose="02040502050505030304" pitchFamily="18" charset="0"/>
                        </a:rPr>
                        <a:t>S.No</a:t>
                      </a:r>
                      <a:r>
                        <a:rPr lang="en-US" dirty="0">
                          <a:latin typeface="Palatino Linotype" panose="02040502050505030304" pitchFamily="18" charset="0"/>
                        </a:rPr>
                        <a:t>.</a:t>
                      </a:r>
                    </a:p>
                  </a:txBody>
                  <a:tcPr anchor="ctr"/>
                </a:tc>
                <a:tc>
                  <a:txBody>
                    <a:bodyPr/>
                    <a:lstStyle/>
                    <a:p>
                      <a:pPr algn="ctr"/>
                      <a:r>
                        <a:rPr lang="en-US" dirty="0">
                          <a:latin typeface="Palatino Linotype" panose="02040502050505030304" pitchFamily="18" charset="0"/>
                        </a:rPr>
                        <a:t>Class of Registered Persons</a:t>
                      </a:r>
                    </a:p>
                  </a:txBody>
                  <a:tcPr anchor="ctr"/>
                </a:tc>
                <a:tc>
                  <a:txBody>
                    <a:bodyPr/>
                    <a:lstStyle/>
                    <a:p>
                      <a:pPr algn="ctr"/>
                      <a:r>
                        <a:rPr lang="en-US" dirty="0">
                          <a:latin typeface="Palatino Linotype" panose="02040502050505030304" pitchFamily="18" charset="0"/>
                        </a:rPr>
                        <a:t>Maximum Amount of late fee</a:t>
                      </a:r>
                    </a:p>
                  </a:txBody>
                  <a:tcPr anchor="ctr"/>
                </a:tc>
                <a:extLst>
                  <a:ext uri="{0D108BD9-81ED-4DB2-BD59-A6C34878D82A}">
                    <a16:rowId xmlns:a16="http://schemas.microsoft.com/office/drawing/2014/main" val="2724709102"/>
                  </a:ext>
                </a:extLst>
              </a:tr>
              <a:tr h="389006">
                <a:tc>
                  <a:txBody>
                    <a:bodyPr/>
                    <a:lstStyle/>
                    <a:p>
                      <a:pPr algn="ctr"/>
                      <a:r>
                        <a:rPr lang="en-US" dirty="0">
                          <a:latin typeface="Palatino Linotype" panose="02040502050505030304" pitchFamily="18" charset="0"/>
                        </a:rPr>
                        <a:t>1</a:t>
                      </a:r>
                    </a:p>
                  </a:txBody>
                  <a:tcPr anchor="ctr"/>
                </a:tc>
                <a:tc>
                  <a:txBody>
                    <a:bodyPr/>
                    <a:lstStyle/>
                    <a:p>
                      <a:r>
                        <a:rPr lang="en-US" dirty="0">
                          <a:latin typeface="Palatino Linotype" panose="02040502050505030304" pitchFamily="18" charset="0"/>
                        </a:rPr>
                        <a:t>Tax Payable </a:t>
                      </a:r>
                      <a:r>
                        <a:rPr lang="en-US" b="1" dirty="0">
                          <a:latin typeface="Palatino Linotype" panose="02040502050505030304" pitchFamily="18" charset="0"/>
                        </a:rPr>
                        <a:t>“NIL”</a:t>
                      </a:r>
                      <a:r>
                        <a:rPr lang="en-US" dirty="0">
                          <a:latin typeface="Palatino Linotype" panose="02040502050505030304" pitchFamily="18" charset="0"/>
                        </a:rPr>
                        <a:t> </a:t>
                      </a:r>
                    </a:p>
                  </a:txBody>
                  <a:tcPr anchor="ctr"/>
                </a:tc>
                <a:tc>
                  <a:txBody>
                    <a:bodyPr/>
                    <a:lstStyle/>
                    <a:p>
                      <a:r>
                        <a:rPr lang="en-US" dirty="0">
                          <a:latin typeface="Palatino Linotype" panose="02040502050505030304" pitchFamily="18" charset="0"/>
                        </a:rPr>
                        <a:t>Rs. 250/- CGST &amp; SGST each</a:t>
                      </a:r>
                    </a:p>
                  </a:txBody>
                  <a:tcPr anchor="ctr"/>
                </a:tc>
                <a:extLst>
                  <a:ext uri="{0D108BD9-81ED-4DB2-BD59-A6C34878D82A}">
                    <a16:rowId xmlns:a16="http://schemas.microsoft.com/office/drawing/2014/main" val="2639851677"/>
                  </a:ext>
                </a:extLst>
              </a:tr>
              <a:tr h="549186">
                <a:tc>
                  <a:txBody>
                    <a:bodyPr/>
                    <a:lstStyle/>
                    <a:p>
                      <a:pPr algn="ctr"/>
                      <a:r>
                        <a:rPr lang="en-US" dirty="0">
                          <a:latin typeface="Palatino Linotype" panose="02040502050505030304" pitchFamily="18" charset="0"/>
                        </a:rPr>
                        <a:t>2</a:t>
                      </a:r>
                    </a:p>
                  </a:txBody>
                  <a:tcPr anchor="ctr"/>
                </a:tc>
                <a:tc>
                  <a:txBody>
                    <a:bodyPr/>
                    <a:lstStyle/>
                    <a:p>
                      <a:r>
                        <a:rPr lang="en-US" dirty="0">
                          <a:latin typeface="Palatino Linotype" panose="02040502050505030304" pitchFamily="18" charset="0"/>
                        </a:rPr>
                        <a:t>Other than NIL tax </a:t>
                      </a:r>
                    </a:p>
                  </a:txBody>
                  <a:tcPr anchor="ctr"/>
                </a:tc>
                <a:tc>
                  <a:txBody>
                    <a:bodyPr/>
                    <a:lstStyle/>
                    <a:p>
                      <a:r>
                        <a:rPr lang="en-US" dirty="0">
                          <a:latin typeface="Palatino Linotype" panose="02040502050505030304" pitchFamily="18" charset="0"/>
                        </a:rPr>
                        <a:t>Rs. 1,000/- CGST and SGST each</a:t>
                      </a:r>
                    </a:p>
                  </a:txBody>
                  <a:tcPr anchor="ctr"/>
                </a:tc>
                <a:extLst>
                  <a:ext uri="{0D108BD9-81ED-4DB2-BD59-A6C34878D82A}">
                    <a16:rowId xmlns:a16="http://schemas.microsoft.com/office/drawing/2014/main" val="3736886166"/>
                  </a:ext>
                </a:extLst>
              </a:tr>
            </a:tbl>
          </a:graphicData>
        </a:graphic>
      </p:graphicFrame>
      <p:sp>
        <p:nvSpPr>
          <p:cNvPr id="5" name="TextBox 4">
            <a:extLst>
              <a:ext uri="{FF2B5EF4-FFF2-40B4-BE49-F238E27FC236}">
                <a16:creationId xmlns:a16="http://schemas.microsoft.com/office/drawing/2014/main" id="{F0939685-8E52-422C-ACB6-710618E93A2B}"/>
              </a:ext>
            </a:extLst>
          </p:cNvPr>
          <p:cNvSpPr txBox="1"/>
          <p:nvPr/>
        </p:nvSpPr>
        <p:spPr>
          <a:xfrm>
            <a:off x="1187624" y="199040"/>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21/2021 – Central Tax dt. 01.06.2021</a:t>
            </a:r>
            <a:endParaRPr lang="en-US" b="1" u="sng" dirty="0">
              <a:solidFill>
                <a:schemeClr val="tx1"/>
              </a:solidFill>
              <a:latin typeface="Palatino Linotype" panose="02040502050505030304" pitchFamily="18" charset="0"/>
            </a:endParaRPr>
          </a:p>
        </p:txBody>
      </p:sp>
      <p:sp>
        <p:nvSpPr>
          <p:cNvPr id="6" name="TextBox 5">
            <a:extLst>
              <a:ext uri="{FF2B5EF4-FFF2-40B4-BE49-F238E27FC236}">
                <a16:creationId xmlns:a16="http://schemas.microsoft.com/office/drawing/2014/main" id="{5869EF58-6D86-4DF1-B19E-362E4F992093}"/>
              </a:ext>
            </a:extLst>
          </p:cNvPr>
          <p:cNvSpPr txBox="1"/>
          <p:nvPr/>
        </p:nvSpPr>
        <p:spPr>
          <a:xfrm>
            <a:off x="1187624" y="2780177"/>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22/2021 – Central Tax dt. 01.06.2021</a:t>
            </a:r>
            <a:endParaRPr lang="en-US" b="1" u="sng" dirty="0">
              <a:solidFill>
                <a:schemeClr val="tx1"/>
              </a:solidFill>
              <a:latin typeface="Palatino Linotype" panose="02040502050505030304" pitchFamily="18" charset="0"/>
            </a:endParaRPr>
          </a:p>
        </p:txBody>
      </p:sp>
      <p:sp>
        <p:nvSpPr>
          <p:cNvPr id="7" name="TextBox 6">
            <a:extLst>
              <a:ext uri="{FF2B5EF4-FFF2-40B4-BE49-F238E27FC236}">
                <a16:creationId xmlns:a16="http://schemas.microsoft.com/office/drawing/2014/main" id="{8E1E9C19-99E4-4740-B526-9FC0FE07305F}"/>
              </a:ext>
            </a:extLst>
          </p:cNvPr>
          <p:cNvSpPr txBox="1"/>
          <p:nvPr/>
        </p:nvSpPr>
        <p:spPr>
          <a:xfrm>
            <a:off x="904223" y="3392351"/>
            <a:ext cx="7488832" cy="646331"/>
          </a:xfrm>
          <a:prstGeom prst="rect">
            <a:avLst/>
          </a:prstGeom>
          <a:noFill/>
        </p:spPr>
        <p:txBody>
          <a:bodyPr wrap="square" rtlCol="0">
            <a:spAutoFit/>
          </a:bodyPr>
          <a:lstStyle/>
          <a:p>
            <a:pPr algn="just"/>
            <a:r>
              <a:rPr lang="en-US" sz="1800" b="1" dirty="0">
                <a:solidFill>
                  <a:schemeClr val="tx1"/>
                </a:solidFill>
                <a:latin typeface="Palatino Linotype" panose="02040502050505030304" pitchFamily="18" charset="0"/>
              </a:rPr>
              <a:t>TDS return under GSTR-7 Late Fee June 2021 onwards maximum of Rs. 1,000/-  CGST and SGST each</a:t>
            </a:r>
          </a:p>
        </p:txBody>
      </p:sp>
    </p:spTree>
    <p:extLst>
      <p:ext uri="{BB962C8B-B14F-4D97-AF65-F5344CB8AC3E}">
        <p14:creationId xmlns:p14="http://schemas.microsoft.com/office/powerpoint/2010/main" val="3799716122"/>
      </p:ext>
    </p:ext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1451F-0D25-4D25-92C3-77F828BE1FE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FF572F04-57BD-4318-98DB-76C460A67DC3}"/>
              </a:ext>
            </a:extLst>
          </p:cNvPr>
          <p:cNvSpPr txBox="1"/>
          <p:nvPr/>
        </p:nvSpPr>
        <p:spPr>
          <a:xfrm>
            <a:off x="1187624" y="199040"/>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23/2021 – Central Tax dt. 01.06.2021</a:t>
            </a:r>
            <a:endParaRPr lang="en-US" b="1" u="sng" dirty="0">
              <a:solidFill>
                <a:schemeClr val="tx1"/>
              </a:solidFill>
              <a:latin typeface="Palatino Linotype" panose="02040502050505030304" pitchFamily="18" charset="0"/>
            </a:endParaRPr>
          </a:p>
        </p:txBody>
      </p:sp>
      <p:sp>
        <p:nvSpPr>
          <p:cNvPr id="5" name="TextBox 4">
            <a:extLst>
              <a:ext uri="{FF2B5EF4-FFF2-40B4-BE49-F238E27FC236}">
                <a16:creationId xmlns:a16="http://schemas.microsoft.com/office/drawing/2014/main" id="{AE0B94ED-5836-4C18-BE31-877AB0130071}"/>
              </a:ext>
            </a:extLst>
          </p:cNvPr>
          <p:cNvSpPr txBox="1"/>
          <p:nvPr/>
        </p:nvSpPr>
        <p:spPr>
          <a:xfrm>
            <a:off x="467544" y="915566"/>
            <a:ext cx="8424936" cy="338554"/>
          </a:xfrm>
          <a:prstGeom prst="rect">
            <a:avLst/>
          </a:prstGeom>
          <a:noFill/>
        </p:spPr>
        <p:txBody>
          <a:bodyPr wrap="square" rtlCol="0">
            <a:spAutoFit/>
          </a:bodyPr>
          <a:lstStyle/>
          <a:p>
            <a:pPr algn="just"/>
            <a:r>
              <a:rPr lang="en-US" sz="1600" b="1" dirty="0">
                <a:solidFill>
                  <a:schemeClr val="tx1"/>
                </a:solidFill>
                <a:latin typeface="Palatino Linotype" panose="02040502050505030304" pitchFamily="18" charset="0"/>
              </a:rPr>
              <a:t>Government Departments and Local Authorities excluded from issuance of e-invoice.</a:t>
            </a:r>
          </a:p>
        </p:txBody>
      </p:sp>
      <p:sp>
        <p:nvSpPr>
          <p:cNvPr id="9" name="TextBox 8">
            <a:extLst>
              <a:ext uri="{FF2B5EF4-FFF2-40B4-BE49-F238E27FC236}">
                <a16:creationId xmlns:a16="http://schemas.microsoft.com/office/drawing/2014/main" id="{303A934A-E6FB-4A8D-8197-BAB7947BCF54}"/>
              </a:ext>
            </a:extLst>
          </p:cNvPr>
          <p:cNvSpPr txBox="1"/>
          <p:nvPr/>
        </p:nvSpPr>
        <p:spPr>
          <a:xfrm>
            <a:off x="467544" y="1476348"/>
            <a:ext cx="8208912" cy="2354491"/>
          </a:xfrm>
          <a:prstGeom prst="rect">
            <a:avLst/>
          </a:prstGeom>
          <a:noFill/>
        </p:spPr>
        <p:txBody>
          <a:bodyPr wrap="square">
            <a:spAutoFit/>
          </a:bodyPr>
          <a:lstStyle/>
          <a:p>
            <a:pPr algn="just"/>
            <a:r>
              <a:rPr lang="en-US" sz="1600" dirty="0">
                <a:solidFill>
                  <a:schemeClr val="tx1"/>
                </a:solidFill>
                <a:latin typeface="Palatino Linotype" panose="02040502050505030304" pitchFamily="18" charset="0"/>
              </a:rPr>
              <a:t>Local Authority defined  Section 2 clause (69) of CGST Act 2017</a:t>
            </a:r>
          </a:p>
          <a:p>
            <a:pPr algn="just"/>
            <a:endParaRPr lang="en-US" sz="1600" dirty="0">
              <a:solidFill>
                <a:schemeClr val="tx1"/>
              </a:solidFill>
              <a:latin typeface="Palatino Linotype" panose="02040502050505030304" pitchFamily="18" charset="0"/>
            </a:endParaRPr>
          </a:p>
          <a:p>
            <a:pPr algn="just"/>
            <a:r>
              <a:rPr lang="en-US" sz="1100" dirty="0">
                <a:solidFill>
                  <a:schemeClr val="tx1"/>
                </a:solidFill>
                <a:latin typeface="Palatino Linotype" panose="02040502050505030304" pitchFamily="18" charset="0"/>
              </a:rPr>
              <a:t>(69) “local authority” means––</a:t>
            </a:r>
          </a:p>
          <a:p>
            <a:pPr algn="just"/>
            <a:r>
              <a:rPr lang="en-US" sz="1100" dirty="0">
                <a:solidFill>
                  <a:schemeClr val="tx1"/>
                </a:solidFill>
                <a:latin typeface="Palatino Linotype" panose="02040502050505030304" pitchFamily="18" charset="0"/>
              </a:rPr>
              <a:t>(a) a “Panchayat” as defined in clause (d) of article 243 of the Constitution;</a:t>
            </a:r>
          </a:p>
          <a:p>
            <a:pPr algn="just"/>
            <a:r>
              <a:rPr lang="en-US" sz="1100" dirty="0">
                <a:solidFill>
                  <a:schemeClr val="tx1"/>
                </a:solidFill>
                <a:latin typeface="Palatino Linotype" panose="02040502050505030304" pitchFamily="18" charset="0"/>
              </a:rPr>
              <a:t>(b) a “Municipality” as defined in clause (e) of article 243P of the Constitution;</a:t>
            </a:r>
          </a:p>
          <a:p>
            <a:pPr algn="just"/>
            <a:r>
              <a:rPr lang="en-US" sz="1100" dirty="0">
                <a:solidFill>
                  <a:schemeClr val="tx1"/>
                </a:solidFill>
                <a:latin typeface="Palatino Linotype" panose="02040502050505030304" pitchFamily="18" charset="0"/>
              </a:rPr>
              <a:t>(c) a Municipal Committee, a Zilla Parishad, a District Board, and any other authority legally entitled to, or entrusted by the Central Government or any State Government with the control or management of a municipal or local fund;</a:t>
            </a:r>
          </a:p>
          <a:p>
            <a:pPr algn="just"/>
            <a:r>
              <a:rPr lang="en-US" sz="1100" dirty="0">
                <a:solidFill>
                  <a:schemeClr val="tx1"/>
                </a:solidFill>
                <a:latin typeface="Palatino Linotype" panose="02040502050505030304" pitchFamily="18" charset="0"/>
              </a:rPr>
              <a:t>(d) a Cantonment Board as defined in section 3 of the Cantonments Act, 2006;</a:t>
            </a:r>
          </a:p>
          <a:p>
            <a:pPr algn="just"/>
            <a:r>
              <a:rPr lang="en-US" sz="1100" dirty="0">
                <a:solidFill>
                  <a:schemeClr val="tx1"/>
                </a:solidFill>
                <a:latin typeface="Palatino Linotype" panose="02040502050505030304" pitchFamily="18" charset="0"/>
              </a:rPr>
              <a:t>(e) a Regional Council or a District Council constituted under the Sixth Schedule to the Constitution;</a:t>
            </a:r>
          </a:p>
          <a:p>
            <a:pPr algn="just"/>
            <a:r>
              <a:rPr lang="en-US" sz="1100" dirty="0">
                <a:solidFill>
                  <a:schemeClr val="tx1"/>
                </a:solidFill>
                <a:latin typeface="Palatino Linotype" panose="02040502050505030304" pitchFamily="18" charset="0"/>
              </a:rPr>
              <a:t>(f) a Development Board constituted under article 371[and article 371J]8 of the Constitution; or</a:t>
            </a:r>
          </a:p>
          <a:p>
            <a:pPr algn="just"/>
            <a:r>
              <a:rPr lang="en-US" sz="1100" dirty="0">
                <a:solidFill>
                  <a:schemeClr val="tx1"/>
                </a:solidFill>
                <a:latin typeface="Palatino Linotype" panose="02040502050505030304" pitchFamily="18" charset="0"/>
              </a:rPr>
              <a:t>(g) a Regional Council constituted under article 371A of the Constitution;</a:t>
            </a:r>
          </a:p>
          <a:p>
            <a:pPr algn="just"/>
            <a:endParaRPr lang="en-US" sz="16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178083322"/>
      </p:ext>
    </p:extLst>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1451F-0D25-4D25-92C3-77F828BE1FE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FF572F04-57BD-4318-98DB-76C460A67DC3}"/>
              </a:ext>
            </a:extLst>
          </p:cNvPr>
          <p:cNvSpPr txBox="1"/>
          <p:nvPr/>
        </p:nvSpPr>
        <p:spPr>
          <a:xfrm>
            <a:off x="1187624" y="199040"/>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24/2021 – Central Tax dt. 01.06.2021</a:t>
            </a:r>
            <a:endParaRPr lang="en-US" b="1" u="sng" dirty="0">
              <a:solidFill>
                <a:schemeClr val="tx1"/>
              </a:solidFill>
              <a:latin typeface="Palatino Linotype" panose="02040502050505030304" pitchFamily="18" charset="0"/>
            </a:endParaRPr>
          </a:p>
        </p:txBody>
      </p:sp>
      <p:sp>
        <p:nvSpPr>
          <p:cNvPr id="3" name="TextBox 2">
            <a:extLst>
              <a:ext uri="{FF2B5EF4-FFF2-40B4-BE49-F238E27FC236}">
                <a16:creationId xmlns:a16="http://schemas.microsoft.com/office/drawing/2014/main" id="{9830DABA-D016-410D-9F37-58A203FC6B41}"/>
              </a:ext>
            </a:extLst>
          </p:cNvPr>
          <p:cNvSpPr txBox="1"/>
          <p:nvPr/>
        </p:nvSpPr>
        <p:spPr>
          <a:xfrm>
            <a:off x="606929" y="946338"/>
            <a:ext cx="7925511" cy="3785652"/>
          </a:xfrm>
          <a:prstGeom prst="rect">
            <a:avLst/>
          </a:prstGeom>
          <a:noFill/>
        </p:spPr>
        <p:txBody>
          <a:bodyPr wrap="square" rtlCol="0">
            <a:spAutoFit/>
          </a:bodyPr>
          <a:lstStyle/>
          <a:p>
            <a:pPr marL="285750" indent="-285750" algn="just">
              <a:buFont typeface="Wingdings" panose="05000000000000000000" pitchFamily="2" charset="2"/>
              <a:buChar char="Ø"/>
            </a:pPr>
            <a:r>
              <a:rPr lang="en-US" sz="1500" dirty="0">
                <a:solidFill>
                  <a:schemeClr val="tx1"/>
                </a:solidFill>
                <a:latin typeface="Palatino Linotype" panose="02040502050505030304" pitchFamily="18" charset="0"/>
              </a:rPr>
              <a:t>Where the time limit for issuing any notice, filing of </a:t>
            </a:r>
            <a:r>
              <a:rPr lang="en-US" sz="15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appeal, reply, order or application or furnishing of any report, document, return, statement </a:t>
            </a:r>
            <a:r>
              <a:rPr lang="en-IN" sz="1500" dirty="0">
                <a:solidFill>
                  <a:schemeClr val="tx1"/>
                </a:solidFill>
                <a:effectLst/>
                <a:latin typeface="Palatino Linotype" panose="02040502050505030304" pitchFamily="18" charset="0"/>
                <a:ea typeface="Calibri" panose="020F0502020204030204" pitchFamily="34" charset="0"/>
                <a:cs typeface="Latha" panose="020B0604020202020204" pitchFamily="34" charset="0"/>
              </a:rPr>
              <a:t>falls between 15.04.2021 to 29.06.2021 the same shall stand extended to 30.06.2021.</a:t>
            </a:r>
          </a:p>
          <a:p>
            <a:pPr marL="285750" indent="-285750" algn="just">
              <a:buFont typeface="Wingdings" panose="05000000000000000000" pitchFamily="2" charset="2"/>
              <a:buChar char="Ø"/>
            </a:pPr>
            <a:endParaRPr lang="en-IN" sz="1500" dirty="0">
              <a:solidFill>
                <a:schemeClr val="tx1"/>
              </a:solidFill>
              <a:latin typeface="Palatino Linotype" panose="02040502050505030304" pitchFamily="18" charset="0"/>
              <a:ea typeface="Calibri" panose="020F0502020204030204" pitchFamily="34" charset="0"/>
              <a:cs typeface="Latha" panose="020B0604020202020204" pitchFamily="34" charset="0"/>
            </a:endParaRPr>
          </a:p>
          <a:p>
            <a:pPr marL="285750" indent="-285750" algn="just">
              <a:buFont typeface="Wingdings" panose="05000000000000000000" pitchFamily="2" charset="2"/>
              <a:buChar char="Ø"/>
            </a:pPr>
            <a:r>
              <a:rPr lang="en-US" sz="1500" dirty="0">
                <a:solidFill>
                  <a:schemeClr val="tx1"/>
                </a:solidFill>
                <a:effectLst/>
                <a:latin typeface="Palatino Linotype" panose="02040502050505030304" pitchFamily="18" charset="0"/>
                <a:ea typeface="Calibri" panose="020F0502020204030204" pitchFamily="34" charset="0"/>
                <a:cs typeface="Latha" panose="020B0604020202020204" pitchFamily="34" charset="0"/>
              </a:rPr>
              <a:t>The above benefit of time extension would also be available to merchant exporter.</a:t>
            </a:r>
          </a:p>
          <a:p>
            <a:pPr marL="285750" indent="-285750" algn="just">
              <a:buFont typeface="Wingdings" panose="05000000000000000000" pitchFamily="2" charset="2"/>
              <a:buChar char="Ø"/>
            </a:pPr>
            <a:endParaRPr lang="en-IN" sz="1500" dirty="0">
              <a:solidFill>
                <a:schemeClr val="tx1"/>
              </a:solidFill>
              <a:latin typeface="Palatino Linotype" panose="02040502050505030304" pitchFamily="18" charset="0"/>
              <a:cs typeface="Latha" panose="020B0604020202020204" pitchFamily="34" charset="0"/>
            </a:endParaRPr>
          </a:p>
          <a:p>
            <a:pPr marL="285750" indent="-285750" algn="just">
              <a:buFont typeface="Wingdings" panose="05000000000000000000" pitchFamily="2" charset="2"/>
              <a:buChar char="Ø"/>
            </a:pPr>
            <a:r>
              <a:rPr lang="en-IN" sz="1500" dirty="0">
                <a:solidFill>
                  <a:schemeClr val="tx1"/>
                </a:solidFill>
                <a:latin typeface="Palatino Linotype" panose="02040502050505030304" pitchFamily="18" charset="0"/>
                <a:cs typeface="Latha" panose="020B0604020202020204" pitchFamily="34" charset="0"/>
              </a:rPr>
              <a:t>The above extension is not applicable in</a:t>
            </a:r>
            <a:r>
              <a:rPr lang="en-US" sz="1500" dirty="0">
                <a:solidFill>
                  <a:schemeClr val="tx1"/>
                </a:solidFill>
                <a:latin typeface="Palatino Linotype" panose="02040502050505030304" pitchFamily="18" charset="0"/>
                <a:cs typeface="Latha" panose="020B0604020202020204" pitchFamily="34" charset="0"/>
              </a:rPr>
              <a:t>, registration, provisions related to casual taxable person and non-resident taxable person, lapsing of Composition Scheme on crossing the aggregate turnover, issue of tax invoice, filing of GSTR 1 &amp; 3B return, levy of late fee, interest, power to arrest, liability of partners of firm to pay tax, penalty on bill trading transactions, detention, seizure and release of goods in transit, issue of e way bill.</a:t>
            </a:r>
          </a:p>
          <a:p>
            <a:pPr marL="285750" indent="-285750" algn="just">
              <a:buFont typeface="Wingdings" panose="05000000000000000000" pitchFamily="2" charset="2"/>
              <a:buChar char="Ø"/>
            </a:pPr>
            <a:endParaRPr lang="en-US" sz="1500" dirty="0">
              <a:solidFill>
                <a:schemeClr val="tx1"/>
              </a:solidFill>
              <a:latin typeface="Palatino Linotype" panose="02040502050505030304" pitchFamily="18" charset="0"/>
              <a:cs typeface="Latha" panose="020B0604020202020204" pitchFamily="34" charset="0"/>
            </a:endParaRPr>
          </a:p>
          <a:p>
            <a:pPr marL="285750" indent="-285750" algn="just">
              <a:buFont typeface="Wingdings" panose="05000000000000000000" pitchFamily="2" charset="2"/>
              <a:buChar char="Ø"/>
            </a:pPr>
            <a:r>
              <a:rPr lang="en-US" sz="1500" dirty="0">
                <a:solidFill>
                  <a:schemeClr val="tx1"/>
                </a:solidFill>
                <a:latin typeface="Palatino Linotype" panose="02040502050505030304" pitchFamily="18" charset="0"/>
                <a:cs typeface="Latha" panose="020B0604020202020204" pitchFamily="34" charset="0"/>
              </a:rPr>
              <a:t>If the time limit for completion of any action, by any authority relating to verification and approval of registration application, falls during the period from the 01.05.2021 to the 30.06.2021, it shall be extended up to 15.07.2021.</a:t>
            </a:r>
          </a:p>
        </p:txBody>
      </p:sp>
    </p:spTree>
    <p:extLst>
      <p:ext uri="{BB962C8B-B14F-4D97-AF65-F5344CB8AC3E}">
        <p14:creationId xmlns:p14="http://schemas.microsoft.com/office/powerpoint/2010/main" val="2166082177"/>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1451F-0D25-4D25-92C3-77F828BE1FE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FF572F04-57BD-4318-98DB-76C460A67DC3}"/>
              </a:ext>
            </a:extLst>
          </p:cNvPr>
          <p:cNvSpPr txBox="1"/>
          <p:nvPr/>
        </p:nvSpPr>
        <p:spPr>
          <a:xfrm>
            <a:off x="1187624" y="267494"/>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25/2021 – Central Tax dt. 01.06.2021</a:t>
            </a:r>
            <a:endParaRPr lang="en-US" b="1" u="sng" dirty="0">
              <a:solidFill>
                <a:schemeClr val="tx1"/>
              </a:solidFill>
              <a:latin typeface="Palatino Linotype" panose="02040502050505030304" pitchFamily="18" charset="0"/>
            </a:endParaRPr>
          </a:p>
        </p:txBody>
      </p:sp>
      <p:sp>
        <p:nvSpPr>
          <p:cNvPr id="3" name="TextBox 2">
            <a:extLst>
              <a:ext uri="{FF2B5EF4-FFF2-40B4-BE49-F238E27FC236}">
                <a16:creationId xmlns:a16="http://schemas.microsoft.com/office/drawing/2014/main" id="{C4240BC5-D6C8-4D73-ACBF-9716183BC970}"/>
              </a:ext>
            </a:extLst>
          </p:cNvPr>
          <p:cNvSpPr txBox="1"/>
          <p:nvPr/>
        </p:nvSpPr>
        <p:spPr>
          <a:xfrm>
            <a:off x="791580" y="1059582"/>
            <a:ext cx="7560840" cy="584775"/>
          </a:xfrm>
          <a:prstGeom prst="rect">
            <a:avLst/>
          </a:prstGeom>
          <a:noFill/>
        </p:spPr>
        <p:txBody>
          <a:bodyPr wrap="square" rtlCol="0">
            <a:spAutoFit/>
          </a:bodyPr>
          <a:lstStyle/>
          <a:p>
            <a:pPr algn="just"/>
            <a:r>
              <a:rPr lang="en-US" sz="1600" dirty="0">
                <a:solidFill>
                  <a:schemeClr val="tx1"/>
                </a:solidFill>
                <a:latin typeface="Palatino Linotype" panose="02040502050505030304" pitchFamily="18" charset="0"/>
              </a:rPr>
              <a:t>Due date for filing of GSTR-4 for the Financial Year 2020-2021 is extended to 31</a:t>
            </a:r>
            <a:r>
              <a:rPr lang="en-US" sz="1600" baseline="30000" dirty="0">
                <a:solidFill>
                  <a:schemeClr val="tx1"/>
                </a:solidFill>
                <a:latin typeface="Palatino Linotype" panose="02040502050505030304" pitchFamily="18" charset="0"/>
              </a:rPr>
              <a:t>st</a:t>
            </a:r>
            <a:r>
              <a:rPr lang="en-US" sz="1600" dirty="0">
                <a:solidFill>
                  <a:schemeClr val="tx1"/>
                </a:solidFill>
                <a:latin typeface="Palatino Linotype" panose="02040502050505030304" pitchFamily="18" charset="0"/>
              </a:rPr>
              <a:t> July 2021. </a:t>
            </a:r>
          </a:p>
        </p:txBody>
      </p:sp>
      <p:sp>
        <p:nvSpPr>
          <p:cNvPr id="5" name="TextBox 4">
            <a:extLst>
              <a:ext uri="{FF2B5EF4-FFF2-40B4-BE49-F238E27FC236}">
                <a16:creationId xmlns:a16="http://schemas.microsoft.com/office/drawing/2014/main" id="{C48C31D2-F3CE-4802-9B0B-EF0462527914}"/>
              </a:ext>
            </a:extLst>
          </p:cNvPr>
          <p:cNvSpPr txBox="1"/>
          <p:nvPr/>
        </p:nvSpPr>
        <p:spPr>
          <a:xfrm>
            <a:off x="1187624" y="1914386"/>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26/2021 – Central Tax dt. 01.06.2021</a:t>
            </a:r>
            <a:endParaRPr lang="en-US" b="1" u="sng" dirty="0">
              <a:solidFill>
                <a:schemeClr val="tx1"/>
              </a:solidFill>
              <a:latin typeface="Palatino Linotype" panose="02040502050505030304" pitchFamily="18" charset="0"/>
            </a:endParaRPr>
          </a:p>
        </p:txBody>
      </p:sp>
      <p:sp>
        <p:nvSpPr>
          <p:cNvPr id="6" name="TextBox 5">
            <a:extLst>
              <a:ext uri="{FF2B5EF4-FFF2-40B4-BE49-F238E27FC236}">
                <a16:creationId xmlns:a16="http://schemas.microsoft.com/office/drawing/2014/main" id="{7A1FF763-4173-402C-9BD0-A1BD7C0B5043}"/>
              </a:ext>
            </a:extLst>
          </p:cNvPr>
          <p:cNvSpPr txBox="1"/>
          <p:nvPr/>
        </p:nvSpPr>
        <p:spPr>
          <a:xfrm>
            <a:off x="791145" y="2449556"/>
            <a:ext cx="7308812" cy="584775"/>
          </a:xfrm>
          <a:prstGeom prst="rect">
            <a:avLst/>
          </a:prstGeom>
          <a:noFill/>
        </p:spPr>
        <p:txBody>
          <a:bodyPr wrap="square" rtlCol="0">
            <a:spAutoFit/>
          </a:bodyPr>
          <a:lstStyle/>
          <a:p>
            <a:pPr algn="just"/>
            <a:r>
              <a:rPr lang="en-US" sz="1600" dirty="0">
                <a:solidFill>
                  <a:schemeClr val="tx1"/>
                </a:solidFill>
                <a:latin typeface="Palatino Linotype" panose="02040502050505030304" pitchFamily="18" charset="0"/>
              </a:rPr>
              <a:t>Due date for furnishing ITC-04 for the tax period January 2021 to March 2021 is extended from 31</a:t>
            </a:r>
            <a:r>
              <a:rPr lang="en-US" sz="1600" baseline="30000" dirty="0">
                <a:solidFill>
                  <a:schemeClr val="tx1"/>
                </a:solidFill>
                <a:latin typeface="Palatino Linotype" panose="02040502050505030304" pitchFamily="18" charset="0"/>
              </a:rPr>
              <a:t>st</a:t>
            </a:r>
            <a:r>
              <a:rPr lang="en-US" sz="1600" dirty="0">
                <a:solidFill>
                  <a:schemeClr val="tx1"/>
                </a:solidFill>
                <a:latin typeface="Palatino Linotype" panose="02040502050505030304" pitchFamily="18" charset="0"/>
              </a:rPr>
              <a:t> May to 30</a:t>
            </a:r>
            <a:r>
              <a:rPr lang="en-US" sz="1600" baseline="30000" dirty="0">
                <a:solidFill>
                  <a:schemeClr val="tx1"/>
                </a:solidFill>
                <a:latin typeface="Palatino Linotype" panose="02040502050505030304" pitchFamily="18" charset="0"/>
              </a:rPr>
              <a:t>th</a:t>
            </a:r>
            <a:r>
              <a:rPr lang="en-US" sz="1600" dirty="0">
                <a:solidFill>
                  <a:schemeClr val="tx1"/>
                </a:solidFill>
                <a:latin typeface="Palatino Linotype" panose="02040502050505030304" pitchFamily="18" charset="0"/>
              </a:rPr>
              <a:t> June 2021</a:t>
            </a:r>
          </a:p>
        </p:txBody>
      </p:sp>
    </p:spTree>
    <p:extLst>
      <p:ext uri="{BB962C8B-B14F-4D97-AF65-F5344CB8AC3E}">
        <p14:creationId xmlns:p14="http://schemas.microsoft.com/office/powerpoint/2010/main" val="3802152731"/>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1451F-0D25-4D25-92C3-77F828BE1FE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FF572F04-57BD-4318-98DB-76C460A67DC3}"/>
              </a:ext>
            </a:extLst>
          </p:cNvPr>
          <p:cNvSpPr txBox="1"/>
          <p:nvPr/>
        </p:nvSpPr>
        <p:spPr>
          <a:xfrm>
            <a:off x="1187624" y="330210"/>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27/2021 – Central Tax dt. 01.06.2021</a:t>
            </a:r>
            <a:endParaRPr lang="en-US" b="1" u="sng" dirty="0">
              <a:solidFill>
                <a:schemeClr val="tx1"/>
              </a:solidFill>
              <a:latin typeface="Palatino Linotype" panose="02040502050505030304" pitchFamily="18" charset="0"/>
            </a:endParaRPr>
          </a:p>
        </p:txBody>
      </p:sp>
      <p:sp>
        <p:nvSpPr>
          <p:cNvPr id="3" name="TextBox 2">
            <a:extLst>
              <a:ext uri="{FF2B5EF4-FFF2-40B4-BE49-F238E27FC236}">
                <a16:creationId xmlns:a16="http://schemas.microsoft.com/office/drawing/2014/main" id="{0814DFB4-4083-4469-914D-D6B14FC45BFA}"/>
              </a:ext>
            </a:extLst>
          </p:cNvPr>
          <p:cNvSpPr txBox="1"/>
          <p:nvPr/>
        </p:nvSpPr>
        <p:spPr>
          <a:xfrm>
            <a:off x="971599" y="1275606"/>
            <a:ext cx="7421455" cy="2062103"/>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err="1">
                <a:solidFill>
                  <a:schemeClr val="tx1"/>
                </a:solidFill>
                <a:latin typeface="Palatino Linotype" panose="02040502050505030304" pitchFamily="18" charset="0"/>
              </a:rPr>
              <a:t>Assesee</a:t>
            </a:r>
            <a:r>
              <a:rPr lang="en-US" sz="1600" dirty="0">
                <a:solidFill>
                  <a:schemeClr val="tx1"/>
                </a:solidFill>
                <a:latin typeface="Palatino Linotype" panose="02040502050505030304" pitchFamily="18" charset="0"/>
              </a:rPr>
              <a:t> who furnish GST returns viz. GSTR-1 &amp; 3B through DSC are allowed to furnish using EVC until 31</a:t>
            </a:r>
            <a:r>
              <a:rPr lang="en-US" sz="1600" baseline="30000" dirty="0">
                <a:solidFill>
                  <a:schemeClr val="tx1"/>
                </a:solidFill>
                <a:latin typeface="Palatino Linotype" panose="02040502050505030304" pitchFamily="18" charset="0"/>
              </a:rPr>
              <a:t>st</a:t>
            </a:r>
            <a:r>
              <a:rPr lang="en-US" sz="1600" dirty="0">
                <a:solidFill>
                  <a:schemeClr val="tx1"/>
                </a:solidFill>
                <a:latin typeface="Palatino Linotype" panose="02040502050505030304" pitchFamily="18" charset="0"/>
              </a:rPr>
              <a:t> August 2021.</a:t>
            </a:r>
          </a:p>
          <a:p>
            <a:pPr marL="285750" indent="-285750" algn="just">
              <a:buFont typeface="Wingdings" panose="05000000000000000000" pitchFamily="2" charset="2"/>
              <a:buChar char="Ø"/>
            </a:pPr>
            <a:endParaRPr lang="en-US" sz="1600" dirty="0">
              <a:solidFill>
                <a:schemeClr val="tx1"/>
              </a:solidFill>
              <a:latin typeface="Palatino Linotype" panose="02040502050505030304" pitchFamily="18" charset="0"/>
            </a:endParaRPr>
          </a:p>
          <a:p>
            <a:pPr marL="285750" indent="-285750" algn="just">
              <a:buFont typeface="Wingdings" panose="05000000000000000000" pitchFamily="2" charset="2"/>
              <a:buChar char="Ø"/>
            </a:pPr>
            <a:r>
              <a:rPr lang="en-US" sz="1600" dirty="0">
                <a:solidFill>
                  <a:schemeClr val="tx1"/>
                </a:solidFill>
                <a:latin typeface="Palatino Linotype" panose="02040502050505030304" pitchFamily="18" charset="0"/>
              </a:rPr>
              <a:t>Rule 36(4) shall be applicable on cumulative basis for the tax periods April to June 2021 in June 2021 GSTR-3B returns.</a:t>
            </a:r>
          </a:p>
          <a:p>
            <a:pPr marL="285750" indent="-285750" algn="just">
              <a:buFont typeface="Wingdings" panose="05000000000000000000" pitchFamily="2" charset="2"/>
              <a:buChar char="Ø"/>
            </a:pPr>
            <a:endParaRPr lang="en-US" sz="1600" dirty="0">
              <a:solidFill>
                <a:schemeClr val="tx1"/>
              </a:solidFill>
              <a:latin typeface="Palatino Linotype" panose="02040502050505030304" pitchFamily="18" charset="0"/>
            </a:endParaRPr>
          </a:p>
          <a:p>
            <a:pPr marL="285750" indent="-285750" algn="just">
              <a:buFont typeface="Wingdings" panose="05000000000000000000" pitchFamily="2" charset="2"/>
              <a:buChar char="Ø"/>
            </a:pPr>
            <a:r>
              <a:rPr lang="en-US" sz="1600" dirty="0" err="1">
                <a:solidFill>
                  <a:schemeClr val="tx1"/>
                </a:solidFill>
                <a:latin typeface="Palatino Linotype" panose="02040502050505030304" pitchFamily="18" charset="0"/>
              </a:rPr>
              <a:t>Assessee</a:t>
            </a:r>
            <a:r>
              <a:rPr lang="en-US" sz="1600" dirty="0">
                <a:solidFill>
                  <a:schemeClr val="tx1"/>
                </a:solidFill>
                <a:latin typeface="Palatino Linotype" panose="02040502050505030304" pitchFamily="18" charset="0"/>
              </a:rPr>
              <a:t> using IFF to provide invoice details can now provide the invoice details for May 2021 until 28.06.2021.</a:t>
            </a:r>
          </a:p>
        </p:txBody>
      </p:sp>
    </p:spTree>
    <p:extLst>
      <p:ext uri="{BB962C8B-B14F-4D97-AF65-F5344CB8AC3E}">
        <p14:creationId xmlns:p14="http://schemas.microsoft.com/office/powerpoint/2010/main" val="1310460137"/>
      </p:ext>
    </p:extLst>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1451F-0D25-4D25-92C3-77F828BE1FE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FF572F04-57BD-4318-98DB-76C460A67DC3}"/>
              </a:ext>
            </a:extLst>
          </p:cNvPr>
          <p:cNvSpPr txBox="1"/>
          <p:nvPr/>
        </p:nvSpPr>
        <p:spPr>
          <a:xfrm>
            <a:off x="1187624" y="330210"/>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Rate changes – Notification 1-3/2021 C.T.(R) Dt. 02.06.21</a:t>
            </a:r>
            <a:endParaRPr lang="en-US" b="1" u="sng" dirty="0">
              <a:solidFill>
                <a:schemeClr val="tx1"/>
              </a:solidFill>
              <a:latin typeface="Palatino Linotype" panose="02040502050505030304" pitchFamily="18" charset="0"/>
            </a:endParaRPr>
          </a:p>
        </p:txBody>
      </p:sp>
      <p:sp>
        <p:nvSpPr>
          <p:cNvPr id="3" name="TextBox 2">
            <a:extLst>
              <a:ext uri="{FF2B5EF4-FFF2-40B4-BE49-F238E27FC236}">
                <a16:creationId xmlns:a16="http://schemas.microsoft.com/office/drawing/2014/main" id="{0814DFB4-4083-4469-914D-D6B14FC45BFA}"/>
              </a:ext>
            </a:extLst>
          </p:cNvPr>
          <p:cNvSpPr txBox="1"/>
          <p:nvPr/>
        </p:nvSpPr>
        <p:spPr>
          <a:xfrm>
            <a:off x="971599" y="1275606"/>
            <a:ext cx="7421455" cy="3046988"/>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a:solidFill>
                  <a:schemeClr val="tx1"/>
                </a:solidFill>
                <a:latin typeface="Palatino Linotype" panose="02040502050505030304" pitchFamily="18" charset="0"/>
              </a:rPr>
              <a:t>Diethylcarbamazine – 5 %.</a:t>
            </a:r>
          </a:p>
          <a:p>
            <a:pPr marL="285750" indent="-285750" algn="just">
              <a:buFont typeface="Wingdings" panose="05000000000000000000" pitchFamily="2" charset="2"/>
              <a:buChar char="Ø"/>
            </a:pPr>
            <a:endParaRPr lang="en-US" sz="1600" dirty="0">
              <a:solidFill>
                <a:schemeClr val="tx1"/>
              </a:solidFill>
              <a:latin typeface="Palatino Linotype" panose="02040502050505030304" pitchFamily="18" charset="0"/>
            </a:endParaRPr>
          </a:p>
          <a:p>
            <a:pPr marL="285750" indent="-285750" algn="just">
              <a:buFont typeface="Wingdings" panose="05000000000000000000" pitchFamily="2" charset="2"/>
              <a:buChar char="Ø"/>
            </a:pPr>
            <a:r>
              <a:rPr lang="en-US" sz="1600" dirty="0">
                <a:solidFill>
                  <a:schemeClr val="tx1"/>
                </a:solidFill>
                <a:latin typeface="Palatino Linotype" panose="02040502050505030304" pitchFamily="18" charset="0"/>
              </a:rPr>
              <a:t>MRO services for ships – 5 %.</a:t>
            </a:r>
          </a:p>
          <a:p>
            <a:pPr marL="285750" indent="-285750" algn="just">
              <a:buFont typeface="Wingdings" panose="05000000000000000000" pitchFamily="2" charset="2"/>
              <a:buChar char="Ø"/>
            </a:pPr>
            <a:endParaRPr lang="en-US" sz="1600" dirty="0">
              <a:solidFill>
                <a:schemeClr val="tx1"/>
              </a:solidFill>
              <a:latin typeface="Palatino Linotype" panose="02040502050505030304" pitchFamily="18" charset="0"/>
            </a:endParaRPr>
          </a:p>
          <a:p>
            <a:pPr marL="285750" indent="-285750" algn="just">
              <a:buFont typeface="Wingdings" panose="05000000000000000000" pitchFamily="2" charset="2"/>
              <a:buChar char="Ø"/>
            </a:pPr>
            <a:r>
              <a:rPr lang="en-US" sz="1600" dirty="0">
                <a:solidFill>
                  <a:schemeClr val="tx1"/>
                </a:solidFill>
                <a:latin typeface="Palatino Linotype" panose="02040502050505030304" pitchFamily="18" charset="0"/>
              </a:rPr>
              <a:t>In case of Joint Developments, in order to enable Landowner-Promoters to avail and </a:t>
            </a:r>
            <a:r>
              <a:rPr lang="en-US" sz="1600" dirty="0" err="1">
                <a:solidFill>
                  <a:schemeClr val="tx1"/>
                </a:solidFill>
                <a:latin typeface="Palatino Linotype" panose="02040502050505030304" pitchFamily="18" charset="0"/>
              </a:rPr>
              <a:t>utilise</a:t>
            </a:r>
            <a:r>
              <a:rPr lang="en-US" sz="1600" dirty="0">
                <a:solidFill>
                  <a:schemeClr val="tx1"/>
                </a:solidFill>
                <a:latin typeface="Palatino Linotype" panose="02040502050505030304" pitchFamily="18" charset="0"/>
              </a:rPr>
              <a:t> ITC of GST charged on them by the Promoters, they are permitted to pay GST at any time </a:t>
            </a:r>
            <a:r>
              <a:rPr lang="en-US" sz="1600" dirty="0" err="1">
                <a:solidFill>
                  <a:schemeClr val="tx1"/>
                </a:solidFill>
                <a:latin typeface="Palatino Linotype" panose="02040502050505030304" pitchFamily="18" charset="0"/>
              </a:rPr>
              <a:t>upto</a:t>
            </a:r>
            <a:r>
              <a:rPr lang="en-US" sz="1600" dirty="0">
                <a:solidFill>
                  <a:schemeClr val="tx1"/>
                </a:solidFill>
                <a:latin typeface="Palatino Linotype" panose="02040502050505030304" pitchFamily="18" charset="0"/>
              </a:rPr>
              <a:t> obtaining CC. Earlier they were liable to pay GST as and when they sell their share of apartments before completion, but the Promoter would pay GST for the Landowner apartments only at the time of obtaining CC.  </a:t>
            </a:r>
          </a:p>
          <a:p>
            <a:pPr algn="just"/>
            <a:endParaRPr lang="en-US" sz="1600" dirty="0">
              <a:solidFill>
                <a:schemeClr val="tx1"/>
              </a:solidFill>
              <a:latin typeface="Palatino Linotype" panose="02040502050505030304" pitchFamily="18" charset="0"/>
            </a:endParaRPr>
          </a:p>
          <a:p>
            <a:pPr marL="285750" indent="-285750" algn="just">
              <a:buFont typeface="Wingdings" panose="05000000000000000000" pitchFamily="2" charset="2"/>
              <a:buChar char="Ø"/>
            </a:pPr>
            <a:endParaRPr lang="en-US" sz="16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4197086084"/>
      </p:ext>
    </p:extLst>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4" name="TextBox 3">
            <a:extLst>
              <a:ext uri="{FF2B5EF4-FFF2-40B4-BE49-F238E27FC236}">
                <a16:creationId xmlns:a16="http://schemas.microsoft.com/office/drawing/2014/main" id="{2289D3FA-BF37-42E7-96BA-DAC0413C6AB6}"/>
              </a:ext>
            </a:extLst>
          </p:cNvPr>
          <p:cNvSpPr txBox="1"/>
          <p:nvPr/>
        </p:nvSpPr>
        <p:spPr>
          <a:xfrm>
            <a:off x="1475656" y="451879"/>
            <a:ext cx="6048672" cy="400110"/>
          </a:xfrm>
          <a:prstGeom prst="rect">
            <a:avLst/>
          </a:prstGeom>
          <a:noFill/>
        </p:spPr>
        <p:txBody>
          <a:bodyPr wrap="square">
            <a:spAutoFit/>
          </a:bodyPr>
          <a:lstStyle/>
          <a:p>
            <a:r>
              <a:rPr lang="en-US" sz="20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Five debutants in the 43</a:t>
            </a:r>
            <a:r>
              <a:rPr lang="en-US" sz="2000" b="1" baseline="30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rd</a:t>
            </a:r>
            <a:r>
              <a:rPr lang="en-US" sz="2000" b="1"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GST Council meeting</a:t>
            </a:r>
            <a:endParaRPr lang="en-I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mt. Ajanta Neog ">
            <a:extLst>
              <a:ext uri="{FF2B5EF4-FFF2-40B4-BE49-F238E27FC236}">
                <a16:creationId xmlns:a16="http://schemas.microsoft.com/office/drawing/2014/main" id="{E972043D-A6C2-4C59-BF09-D97DF1B6DA88}"/>
              </a:ext>
            </a:extLst>
          </p:cNvPr>
          <p:cNvPicPr/>
          <p:nvPr/>
        </p:nvPicPr>
        <p:blipFill>
          <a:blip r:embed="rId2"/>
          <a:srcRect/>
          <a:stretch>
            <a:fillRect/>
          </a:stretch>
        </p:blipFill>
        <p:spPr bwMode="auto">
          <a:xfrm>
            <a:off x="251520" y="1131590"/>
            <a:ext cx="1368152" cy="1656184"/>
          </a:xfrm>
          <a:prstGeom prst="rect">
            <a:avLst/>
          </a:prstGeom>
          <a:noFill/>
          <a:ln w="9525">
            <a:noFill/>
            <a:miter lim="800000"/>
            <a:headEnd/>
            <a:tailEnd/>
          </a:ln>
        </p:spPr>
      </p:pic>
      <p:pic>
        <p:nvPicPr>
          <p:cNvPr id="7" name="Picture 6" descr="K. N. Balagopal - Wikipedia">
            <a:extLst>
              <a:ext uri="{FF2B5EF4-FFF2-40B4-BE49-F238E27FC236}">
                <a16:creationId xmlns:a16="http://schemas.microsoft.com/office/drawing/2014/main" id="{9BDC35B9-55BE-4DA5-8914-E2A824F049EF}"/>
              </a:ext>
            </a:extLst>
          </p:cNvPr>
          <p:cNvPicPr/>
          <p:nvPr/>
        </p:nvPicPr>
        <p:blipFill>
          <a:blip r:embed="rId3" cstate="print"/>
          <a:srcRect/>
          <a:stretch>
            <a:fillRect/>
          </a:stretch>
        </p:blipFill>
        <p:spPr bwMode="auto">
          <a:xfrm>
            <a:off x="1979712" y="1131590"/>
            <a:ext cx="1368152" cy="1656184"/>
          </a:xfrm>
          <a:prstGeom prst="rect">
            <a:avLst/>
          </a:prstGeom>
          <a:noFill/>
          <a:ln w="9525">
            <a:noFill/>
            <a:miter lim="800000"/>
            <a:headEnd/>
            <a:tailEnd/>
          </a:ln>
        </p:spPr>
      </p:pic>
      <p:pic>
        <p:nvPicPr>
          <p:cNvPr id="8" name="Picture 7" descr="Finance Department">
            <a:extLst>
              <a:ext uri="{FF2B5EF4-FFF2-40B4-BE49-F238E27FC236}">
                <a16:creationId xmlns:a16="http://schemas.microsoft.com/office/drawing/2014/main" id="{EBF398F5-810E-4009-93EC-6F5BD453F429}"/>
              </a:ext>
            </a:extLst>
          </p:cNvPr>
          <p:cNvPicPr/>
          <p:nvPr/>
        </p:nvPicPr>
        <p:blipFill>
          <a:blip r:embed="rId4"/>
          <a:srcRect/>
          <a:stretch>
            <a:fillRect/>
          </a:stretch>
        </p:blipFill>
        <p:spPr bwMode="auto">
          <a:xfrm>
            <a:off x="3707904" y="1131590"/>
            <a:ext cx="1584176" cy="1687717"/>
          </a:xfrm>
          <a:prstGeom prst="rect">
            <a:avLst/>
          </a:prstGeom>
          <a:noFill/>
          <a:ln w="9525">
            <a:noFill/>
            <a:miter lim="800000"/>
            <a:headEnd/>
            <a:tailEnd/>
          </a:ln>
        </p:spPr>
      </p:pic>
      <p:pic>
        <p:nvPicPr>
          <p:cNvPr id="9" name="Picture 8">
            <a:extLst>
              <a:ext uri="{FF2B5EF4-FFF2-40B4-BE49-F238E27FC236}">
                <a16:creationId xmlns:a16="http://schemas.microsoft.com/office/drawing/2014/main" id="{5EB982A1-3776-4267-ADD0-DF6C1844D1DE}"/>
              </a:ext>
            </a:extLst>
          </p:cNvPr>
          <p:cNvPicPr/>
          <p:nvPr/>
        </p:nvPicPr>
        <p:blipFill>
          <a:blip r:embed="rId5"/>
          <a:srcRect/>
          <a:stretch>
            <a:fillRect/>
          </a:stretch>
        </p:blipFill>
        <p:spPr bwMode="auto">
          <a:xfrm>
            <a:off x="5652120" y="1131590"/>
            <a:ext cx="1402071" cy="1687717"/>
          </a:xfrm>
          <a:prstGeom prst="rect">
            <a:avLst/>
          </a:prstGeom>
          <a:noFill/>
          <a:ln w="9525">
            <a:noFill/>
            <a:miter lim="800000"/>
            <a:headEnd/>
            <a:tailEnd/>
          </a:ln>
        </p:spPr>
      </p:pic>
      <p:pic>
        <p:nvPicPr>
          <p:cNvPr id="10" name="Picture 9" descr="Former Puducherry CM N Rangaswamy to contest from 2 constituencies |  Business Standard News">
            <a:extLst>
              <a:ext uri="{FF2B5EF4-FFF2-40B4-BE49-F238E27FC236}">
                <a16:creationId xmlns:a16="http://schemas.microsoft.com/office/drawing/2014/main" id="{0E792384-A15B-4361-ACC6-F21D9422F30C}"/>
              </a:ext>
            </a:extLst>
          </p:cNvPr>
          <p:cNvPicPr/>
          <p:nvPr/>
        </p:nvPicPr>
        <p:blipFill>
          <a:blip r:embed="rId6"/>
          <a:srcRect/>
          <a:stretch>
            <a:fillRect/>
          </a:stretch>
        </p:blipFill>
        <p:spPr bwMode="auto">
          <a:xfrm>
            <a:off x="7380312" y="1122647"/>
            <a:ext cx="1584176" cy="1696659"/>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AC4D406F-B364-4276-ADCA-705A3E0C7ED7}"/>
              </a:ext>
            </a:extLst>
          </p:cNvPr>
          <p:cNvGraphicFramePr>
            <a:graphicFrameLocks noGrp="1"/>
          </p:cNvGraphicFramePr>
          <p:nvPr>
            <p:extLst>
              <p:ext uri="{D42A27DB-BD31-4B8C-83A1-F6EECF244321}">
                <p14:modId xmlns:p14="http://schemas.microsoft.com/office/powerpoint/2010/main" val="2241589551"/>
              </p:ext>
            </p:extLst>
          </p:nvPr>
        </p:nvGraphicFramePr>
        <p:xfrm>
          <a:off x="1835696" y="3311528"/>
          <a:ext cx="5037455" cy="1636486"/>
        </p:xfrm>
        <a:graphic>
          <a:graphicData uri="http://schemas.openxmlformats.org/drawingml/2006/table">
            <a:tbl>
              <a:tblPr firstRow="1" firstCol="1" bandRow="1">
                <a:tableStyleId>{5C22544A-7EE6-4342-B048-85BDC9FD1C3A}</a:tableStyleId>
              </a:tblPr>
              <a:tblGrid>
                <a:gridCol w="1116330">
                  <a:extLst>
                    <a:ext uri="{9D8B030D-6E8A-4147-A177-3AD203B41FA5}">
                      <a16:colId xmlns:a16="http://schemas.microsoft.com/office/drawing/2014/main" val="3126906361"/>
                    </a:ext>
                  </a:extLst>
                </a:gridCol>
                <a:gridCol w="2031365">
                  <a:extLst>
                    <a:ext uri="{9D8B030D-6E8A-4147-A177-3AD203B41FA5}">
                      <a16:colId xmlns:a16="http://schemas.microsoft.com/office/drawing/2014/main" val="780014414"/>
                    </a:ext>
                  </a:extLst>
                </a:gridCol>
                <a:gridCol w="1889760">
                  <a:extLst>
                    <a:ext uri="{9D8B030D-6E8A-4147-A177-3AD203B41FA5}">
                      <a16:colId xmlns:a16="http://schemas.microsoft.com/office/drawing/2014/main" val="60732708"/>
                    </a:ext>
                  </a:extLst>
                </a:gridCol>
              </a:tblGrid>
              <a:tr h="168910">
                <a:tc>
                  <a:txBody>
                    <a:bodyPr/>
                    <a:lstStyle/>
                    <a:p>
                      <a:pPr algn="ctr">
                        <a:lnSpc>
                          <a:spcPct val="107000"/>
                        </a:lnSpc>
                        <a:spcAft>
                          <a:spcPts val="800"/>
                        </a:spcAft>
                      </a:pPr>
                      <a:r>
                        <a:rPr lang="en-US" sz="1100">
                          <a:effectLst/>
                          <a:latin typeface="Palatino Linotype" panose="02040502050505030304" pitchFamily="18" charset="0"/>
                        </a:rPr>
                        <a:t>State</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Old Member</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dirty="0">
                          <a:effectLst/>
                          <a:latin typeface="Palatino Linotype" panose="02040502050505030304" pitchFamily="18" charset="0"/>
                        </a:rPr>
                        <a:t>New Member</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2485630734"/>
                  </a:ext>
                </a:extLst>
              </a:tr>
              <a:tr h="315595">
                <a:tc>
                  <a:txBody>
                    <a:bodyPr/>
                    <a:lstStyle/>
                    <a:p>
                      <a:pPr algn="ctr">
                        <a:lnSpc>
                          <a:spcPct val="107000"/>
                        </a:lnSpc>
                        <a:spcAft>
                          <a:spcPts val="800"/>
                        </a:spcAft>
                      </a:pPr>
                      <a:r>
                        <a:rPr lang="en-US" sz="1100">
                          <a:effectLst/>
                          <a:latin typeface="Palatino Linotype" panose="02040502050505030304" pitchFamily="18" charset="0"/>
                        </a:rPr>
                        <a:t>Bihar</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Shri Sushil Kumar Modi</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IN" sz="1100" dirty="0">
                          <a:effectLst/>
                          <a:latin typeface="Palatino Linotype" panose="02040502050505030304" pitchFamily="18" charset="0"/>
                        </a:rPr>
                        <a:t>Shri </a:t>
                      </a:r>
                      <a:r>
                        <a:rPr lang="en-IN" sz="1100" dirty="0" err="1">
                          <a:effectLst/>
                          <a:latin typeface="Palatino Linotype" panose="02040502050505030304" pitchFamily="18" charset="0"/>
                        </a:rPr>
                        <a:t>Tarkishore</a:t>
                      </a:r>
                      <a:r>
                        <a:rPr lang="en-IN" sz="1100" dirty="0">
                          <a:effectLst/>
                          <a:latin typeface="Palatino Linotype" panose="02040502050505030304" pitchFamily="18" charset="0"/>
                        </a:rPr>
                        <a:t> Prasad</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3757322780"/>
                  </a:ext>
                </a:extLst>
              </a:tr>
              <a:tr h="168910">
                <a:tc>
                  <a:txBody>
                    <a:bodyPr/>
                    <a:lstStyle/>
                    <a:p>
                      <a:pPr algn="ctr">
                        <a:lnSpc>
                          <a:spcPct val="107000"/>
                        </a:lnSpc>
                        <a:spcAft>
                          <a:spcPts val="800"/>
                        </a:spcAft>
                      </a:pPr>
                      <a:r>
                        <a:rPr lang="en-US" sz="1100">
                          <a:effectLst/>
                          <a:latin typeface="Palatino Linotype" panose="02040502050505030304" pitchFamily="18" charset="0"/>
                        </a:rPr>
                        <a:t>Kerala</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Shri T. M. Thomas Isaac</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dirty="0">
                          <a:effectLst/>
                          <a:latin typeface="Palatino Linotype" panose="02040502050505030304" pitchFamily="18" charset="0"/>
                        </a:rPr>
                        <a:t>Shri K. N. </a:t>
                      </a:r>
                      <a:r>
                        <a:rPr lang="en-US" sz="1100" dirty="0" err="1">
                          <a:effectLst/>
                          <a:latin typeface="Palatino Linotype" panose="02040502050505030304" pitchFamily="18" charset="0"/>
                        </a:rPr>
                        <a:t>Balagopal</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3991580909"/>
                  </a:ext>
                </a:extLst>
              </a:tr>
              <a:tr h="346075">
                <a:tc>
                  <a:txBody>
                    <a:bodyPr/>
                    <a:lstStyle/>
                    <a:p>
                      <a:pPr algn="ctr">
                        <a:lnSpc>
                          <a:spcPct val="107000"/>
                        </a:lnSpc>
                        <a:spcAft>
                          <a:spcPts val="800"/>
                        </a:spcAft>
                      </a:pPr>
                      <a:r>
                        <a:rPr lang="en-US" sz="1100">
                          <a:effectLst/>
                          <a:latin typeface="Palatino Linotype" panose="02040502050505030304" pitchFamily="18" charset="0"/>
                        </a:rPr>
                        <a:t>Assam</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Shri Himanta Biswa Sarma</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dirty="0" err="1">
                          <a:effectLst/>
                          <a:latin typeface="Palatino Linotype" panose="02040502050505030304" pitchFamily="18" charset="0"/>
                        </a:rPr>
                        <a:t>Smti</a:t>
                      </a:r>
                      <a:r>
                        <a:rPr lang="en-US" sz="1100" dirty="0">
                          <a:effectLst/>
                          <a:latin typeface="Palatino Linotype" panose="02040502050505030304" pitchFamily="18" charset="0"/>
                        </a:rPr>
                        <a:t>. Ajanta </a:t>
                      </a:r>
                      <a:r>
                        <a:rPr lang="en-US" sz="1100" dirty="0" err="1">
                          <a:effectLst/>
                          <a:latin typeface="Palatino Linotype" panose="02040502050505030304" pitchFamily="18" charset="0"/>
                        </a:rPr>
                        <a:t>Neog</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2064269578"/>
                  </a:ext>
                </a:extLst>
              </a:tr>
              <a:tr h="168910">
                <a:tc>
                  <a:txBody>
                    <a:bodyPr/>
                    <a:lstStyle/>
                    <a:p>
                      <a:pPr algn="ctr">
                        <a:lnSpc>
                          <a:spcPct val="107000"/>
                        </a:lnSpc>
                        <a:spcAft>
                          <a:spcPts val="800"/>
                        </a:spcAft>
                      </a:pPr>
                      <a:r>
                        <a:rPr lang="en-US" sz="1100">
                          <a:effectLst/>
                          <a:latin typeface="Palatino Linotype" panose="02040502050505030304" pitchFamily="18" charset="0"/>
                        </a:rPr>
                        <a:t>TamilNadu</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Shri D. Jayakumar</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dirty="0">
                          <a:effectLst/>
                          <a:latin typeface="Palatino Linotype" panose="02040502050505030304" pitchFamily="18" charset="0"/>
                        </a:rPr>
                        <a:t>Shri </a:t>
                      </a:r>
                      <a:r>
                        <a:rPr lang="en-US" sz="1100" dirty="0" err="1">
                          <a:effectLst/>
                          <a:latin typeface="Palatino Linotype" panose="02040502050505030304" pitchFamily="18" charset="0"/>
                        </a:rPr>
                        <a:t>Palanivel</a:t>
                      </a:r>
                      <a:r>
                        <a:rPr lang="en-US" sz="1100" dirty="0">
                          <a:effectLst/>
                          <a:latin typeface="Palatino Linotype" panose="02040502050505030304" pitchFamily="18" charset="0"/>
                        </a:rPr>
                        <a:t> Thiagarajan</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3983569397"/>
                  </a:ext>
                </a:extLst>
              </a:tr>
              <a:tr h="168910">
                <a:tc>
                  <a:txBody>
                    <a:bodyPr/>
                    <a:lstStyle/>
                    <a:p>
                      <a:pPr algn="ctr">
                        <a:lnSpc>
                          <a:spcPct val="107000"/>
                        </a:lnSpc>
                        <a:spcAft>
                          <a:spcPts val="800"/>
                        </a:spcAft>
                      </a:pPr>
                      <a:r>
                        <a:rPr lang="en-US" sz="1100">
                          <a:effectLst/>
                          <a:latin typeface="Palatino Linotype" panose="02040502050505030304" pitchFamily="18" charset="0"/>
                        </a:rPr>
                        <a:t>Puducherry </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a:effectLst/>
                          <a:latin typeface="Palatino Linotype" panose="02040502050505030304" pitchFamily="18" charset="0"/>
                        </a:rPr>
                        <a:t>Shri V. Narayanasamy</a:t>
                      </a:r>
                      <a:endParaRPr lang="en-IN" sz="11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tc>
                  <a:txBody>
                    <a:bodyPr/>
                    <a:lstStyle/>
                    <a:p>
                      <a:pPr algn="ctr">
                        <a:lnSpc>
                          <a:spcPct val="107000"/>
                        </a:lnSpc>
                        <a:spcAft>
                          <a:spcPts val="800"/>
                        </a:spcAft>
                      </a:pPr>
                      <a:r>
                        <a:rPr lang="en-US" sz="1100" dirty="0">
                          <a:effectLst/>
                          <a:latin typeface="Palatino Linotype" panose="02040502050505030304" pitchFamily="18" charset="0"/>
                        </a:rPr>
                        <a:t>Shri N. </a:t>
                      </a:r>
                      <a:r>
                        <a:rPr lang="en-US" sz="1100" dirty="0" err="1">
                          <a:effectLst/>
                          <a:latin typeface="Palatino Linotype" panose="02040502050505030304" pitchFamily="18" charset="0"/>
                        </a:rPr>
                        <a:t>Rangaswamy</a:t>
                      </a:r>
                      <a:endParaRPr lang="en-IN" sz="11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36000" marB="36000" anchor="ctr"/>
                </a:tc>
                <a:extLst>
                  <a:ext uri="{0D108BD9-81ED-4DB2-BD59-A6C34878D82A}">
                    <a16:rowId xmlns:a16="http://schemas.microsoft.com/office/drawing/2014/main" val="401058848"/>
                  </a:ext>
                </a:extLst>
              </a:tr>
            </a:tbl>
          </a:graphicData>
        </a:graphic>
      </p:graphicFrame>
      <p:sp>
        <p:nvSpPr>
          <p:cNvPr id="15" name="TextBox 14">
            <a:extLst>
              <a:ext uri="{FF2B5EF4-FFF2-40B4-BE49-F238E27FC236}">
                <a16:creationId xmlns:a16="http://schemas.microsoft.com/office/drawing/2014/main" id="{F7318025-88F6-4236-8739-8C27AD845103}"/>
              </a:ext>
            </a:extLst>
          </p:cNvPr>
          <p:cNvSpPr txBox="1"/>
          <p:nvPr/>
        </p:nvSpPr>
        <p:spPr>
          <a:xfrm>
            <a:off x="3514721" y="2835704"/>
            <a:ext cx="1921375" cy="276999"/>
          </a:xfrm>
          <a:prstGeom prst="rect">
            <a:avLst/>
          </a:prstGeom>
          <a:noFill/>
        </p:spPr>
        <p:txBody>
          <a:bodyPr wrap="square">
            <a:spAutoFit/>
          </a:bodyPr>
          <a:lstStyle/>
          <a:p>
            <a:pPr algn="ctr"/>
            <a:r>
              <a:rPr lang="en-IN" sz="1200" b="1" dirty="0">
                <a:solidFill>
                  <a:schemeClr val="tx1"/>
                </a:solidFill>
                <a:latin typeface="Palatino Linotype" panose="02040502050505030304" pitchFamily="18" charset="0"/>
              </a:rPr>
              <a:t>Shri </a:t>
            </a:r>
            <a:r>
              <a:rPr lang="en-IN" sz="1200" b="1" dirty="0" err="1">
                <a:solidFill>
                  <a:schemeClr val="tx1"/>
                </a:solidFill>
                <a:latin typeface="Palatino Linotype" panose="02040502050505030304" pitchFamily="18" charset="0"/>
              </a:rPr>
              <a:t>Tarkishore</a:t>
            </a:r>
            <a:r>
              <a:rPr lang="en-IN" sz="1200" b="1" dirty="0">
                <a:solidFill>
                  <a:schemeClr val="tx1"/>
                </a:solidFill>
                <a:latin typeface="Palatino Linotype" panose="02040502050505030304" pitchFamily="18" charset="0"/>
              </a:rPr>
              <a:t> Prasad</a:t>
            </a:r>
          </a:p>
        </p:txBody>
      </p:sp>
      <p:sp>
        <p:nvSpPr>
          <p:cNvPr id="19" name="TextBox 18">
            <a:extLst>
              <a:ext uri="{FF2B5EF4-FFF2-40B4-BE49-F238E27FC236}">
                <a16:creationId xmlns:a16="http://schemas.microsoft.com/office/drawing/2014/main" id="{49B12E4D-9C4D-4200-B242-49A3DC59AA1C}"/>
              </a:ext>
            </a:extLst>
          </p:cNvPr>
          <p:cNvSpPr txBox="1"/>
          <p:nvPr/>
        </p:nvSpPr>
        <p:spPr>
          <a:xfrm>
            <a:off x="1856012" y="2824699"/>
            <a:ext cx="1584176" cy="276999"/>
          </a:xfrm>
          <a:prstGeom prst="rect">
            <a:avLst/>
          </a:prstGeom>
          <a:noFill/>
        </p:spPr>
        <p:txBody>
          <a:bodyPr wrap="square">
            <a:spAutoFit/>
          </a:bodyPr>
          <a:lstStyle/>
          <a:p>
            <a:r>
              <a:rPr lang="en-IN" sz="1200" dirty="0">
                <a:solidFill>
                  <a:schemeClr val="tx1"/>
                </a:solidFill>
                <a:latin typeface="Palatino Linotype" panose="02040502050505030304" pitchFamily="18" charset="0"/>
              </a:rPr>
              <a:t>Shri K. N. </a:t>
            </a:r>
            <a:r>
              <a:rPr lang="en-IN" sz="1200" dirty="0" err="1">
                <a:solidFill>
                  <a:schemeClr val="tx1"/>
                </a:solidFill>
                <a:latin typeface="Palatino Linotype" panose="02040502050505030304" pitchFamily="18" charset="0"/>
              </a:rPr>
              <a:t>Balagopal</a:t>
            </a:r>
            <a:endParaRPr lang="en-IN" sz="1200" dirty="0">
              <a:solidFill>
                <a:schemeClr val="tx1"/>
              </a:solidFill>
              <a:latin typeface="Palatino Linotype" panose="02040502050505030304" pitchFamily="18" charset="0"/>
            </a:endParaRPr>
          </a:p>
        </p:txBody>
      </p:sp>
      <p:sp>
        <p:nvSpPr>
          <p:cNvPr id="23" name="TextBox 22">
            <a:extLst>
              <a:ext uri="{FF2B5EF4-FFF2-40B4-BE49-F238E27FC236}">
                <a16:creationId xmlns:a16="http://schemas.microsoft.com/office/drawing/2014/main" id="{13D31812-2DB9-4609-AB7C-D843B5B4FE17}"/>
              </a:ext>
            </a:extLst>
          </p:cNvPr>
          <p:cNvSpPr txBox="1"/>
          <p:nvPr/>
        </p:nvSpPr>
        <p:spPr>
          <a:xfrm>
            <a:off x="107504" y="2817185"/>
            <a:ext cx="1624808" cy="276999"/>
          </a:xfrm>
          <a:prstGeom prst="rect">
            <a:avLst/>
          </a:prstGeom>
          <a:noFill/>
        </p:spPr>
        <p:txBody>
          <a:bodyPr wrap="square">
            <a:spAutoFit/>
          </a:bodyPr>
          <a:lstStyle/>
          <a:p>
            <a:pPr algn="ctr"/>
            <a:r>
              <a:rPr lang="en-IN" sz="1200" dirty="0" err="1">
                <a:solidFill>
                  <a:schemeClr val="tx1"/>
                </a:solidFill>
                <a:latin typeface="Palatino Linotype" panose="02040502050505030304" pitchFamily="18" charset="0"/>
              </a:rPr>
              <a:t>Smti</a:t>
            </a:r>
            <a:r>
              <a:rPr lang="en-IN" sz="1200" dirty="0">
                <a:solidFill>
                  <a:schemeClr val="tx1"/>
                </a:solidFill>
                <a:latin typeface="Palatino Linotype" panose="02040502050505030304" pitchFamily="18" charset="0"/>
              </a:rPr>
              <a:t>. Ajanta </a:t>
            </a:r>
            <a:r>
              <a:rPr lang="en-IN" sz="1200" dirty="0" err="1">
                <a:solidFill>
                  <a:schemeClr val="tx1"/>
                </a:solidFill>
                <a:latin typeface="Palatino Linotype" panose="02040502050505030304" pitchFamily="18" charset="0"/>
              </a:rPr>
              <a:t>Neog</a:t>
            </a:r>
            <a:endParaRPr lang="en-IN" sz="1200" dirty="0">
              <a:solidFill>
                <a:schemeClr val="tx1"/>
              </a:solidFill>
              <a:latin typeface="Palatino Linotype" panose="02040502050505030304" pitchFamily="18" charset="0"/>
            </a:endParaRPr>
          </a:p>
        </p:txBody>
      </p:sp>
      <p:sp>
        <p:nvSpPr>
          <p:cNvPr id="27" name="TextBox 26">
            <a:extLst>
              <a:ext uri="{FF2B5EF4-FFF2-40B4-BE49-F238E27FC236}">
                <a16:creationId xmlns:a16="http://schemas.microsoft.com/office/drawing/2014/main" id="{B4EE6BEF-FB0E-4503-AD10-AD2B2F0A436B}"/>
              </a:ext>
            </a:extLst>
          </p:cNvPr>
          <p:cNvSpPr txBox="1"/>
          <p:nvPr/>
        </p:nvSpPr>
        <p:spPr>
          <a:xfrm>
            <a:off x="5292080" y="2844017"/>
            <a:ext cx="2088232" cy="276999"/>
          </a:xfrm>
          <a:prstGeom prst="rect">
            <a:avLst/>
          </a:prstGeom>
          <a:noFill/>
        </p:spPr>
        <p:txBody>
          <a:bodyPr wrap="square">
            <a:spAutoFit/>
          </a:bodyPr>
          <a:lstStyle/>
          <a:p>
            <a:pPr algn="ctr"/>
            <a:r>
              <a:rPr lang="en-IN" sz="1200" dirty="0">
                <a:solidFill>
                  <a:schemeClr val="tx1"/>
                </a:solidFill>
                <a:latin typeface="Palatino Linotype" panose="02040502050505030304" pitchFamily="18" charset="0"/>
              </a:rPr>
              <a:t>Shri </a:t>
            </a:r>
            <a:r>
              <a:rPr lang="en-IN" sz="1200" dirty="0" err="1">
                <a:solidFill>
                  <a:schemeClr val="tx1"/>
                </a:solidFill>
                <a:latin typeface="Palatino Linotype" panose="02040502050505030304" pitchFamily="18" charset="0"/>
              </a:rPr>
              <a:t>Palanivel</a:t>
            </a:r>
            <a:r>
              <a:rPr lang="en-IN" sz="1200" dirty="0">
                <a:solidFill>
                  <a:schemeClr val="tx1"/>
                </a:solidFill>
                <a:latin typeface="Palatino Linotype" panose="02040502050505030304" pitchFamily="18" charset="0"/>
              </a:rPr>
              <a:t> Thiagarajan</a:t>
            </a:r>
          </a:p>
        </p:txBody>
      </p:sp>
      <p:sp>
        <p:nvSpPr>
          <p:cNvPr id="31" name="TextBox 30">
            <a:extLst>
              <a:ext uri="{FF2B5EF4-FFF2-40B4-BE49-F238E27FC236}">
                <a16:creationId xmlns:a16="http://schemas.microsoft.com/office/drawing/2014/main" id="{347245A2-A3FE-483B-8141-F8A9FC67BD88}"/>
              </a:ext>
            </a:extLst>
          </p:cNvPr>
          <p:cNvSpPr txBox="1"/>
          <p:nvPr/>
        </p:nvSpPr>
        <p:spPr>
          <a:xfrm>
            <a:off x="7332364" y="2835703"/>
            <a:ext cx="1637928" cy="276999"/>
          </a:xfrm>
          <a:prstGeom prst="rect">
            <a:avLst/>
          </a:prstGeom>
          <a:noFill/>
        </p:spPr>
        <p:txBody>
          <a:bodyPr wrap="square">
            <a:spAutoFit/>
          </a:bodyPr>
          <a:lstStyle/>
          <a:p>
            <a:pPr algn="ctr"/>
            <a:r>
              <a:rPr lang="en-IN" sz="1200" dirty="0">
                <a:solidFill>
                  <a:schemeClr val="tx1"/>
                </a:solidFill>
                <a:latin typeface="Palatino Linotype" panose="02040502050505030304" pitchFamily="18" charset="0"/>
              </a:rPr>
              <a:t>Shri N. </a:t>
            </a:r>
            <a:r>
              <a:rPr lang="en-IN" sz="1200" dirty="0" err="1">
                <a:solidFill>
                  <a:schemeClr val="tx1"/>
                </a:solidFill>
                <a:latin typeface="Palatino Linotype" panose="02040502050505030304" pitchFamily="18" charset="0"/>
              </a:rPr>
              <a:t>Rangaswamy</a:t>
            </a:r>
            <a:endParaRPr lang="en-IN" sz="12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231224427"/>
      </p:ext>
    </p:extLst>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38E4-1B65-4519-AC27-85934B41DC3F}"/>
              </a:ext>
            </a:extLst>
          </p:cNvPr>
          <p:cNvSpPr>
            <a:spLocks noGrp="1"/>
          </p:cNvSpPr>
          <p:nvPr>
            <p:ph type="title"/>
          </p:nvPr>
        </p:nvSpPr>
        <p:spPr>
          <a:xfrm>
            <a:off x="833076" y="1083553"/>
            <a:ext cx="6619244" cy="1485900"/>
          </a:xfrm>
        </p:spPr>
        <p:txBody>
          <a:bodyPr/>
          <a:lstStyle/>
          <a:p>
            <a:pPr algn="ctr"/>
            <a:br>
              <a:rPr lang="en-IN" sz="4800" b="1" dirty="0">
                <a:solidFill>
                  <a:srgbClr val="FFC000"/>
                </a:solidFill>
              </a:rPr>
            </a:br>
            <a:r>
              <a:rPr lang="en-IN" sz="4800" b="1" dirty="0">
                <a:solidFill>
                  <a:srgbClr val="FFC000"/>
                </a:solidFill>
              </a:rPr>
              <a:t>THANK YOU</a:t>
            </a:r>
          </a:p>
        </p:txBody>
      </p:sp>
      <p:sp>
        <p:nvSpPr>
          <p:cNvPr id="3" name="Text Placeholder 2">
            <a:extLst>
              <a:ext uri="{FF2B5EF4-FFF2-40B4-BE49-F238E27FC236}">
                <a16:creationId xmlns:a16="http://schemas.microsoft.com/office/drawing/2014/main" id="{2B15C849-28BE-4A12-BBD3-01950C3ACAEC}"/>
              </a:ext>
            </a:extLst>
          </p:cNvPr>
          <p:cNvSpPr>
            <a:spLocks noGrp="1"/>
          </p:cNvSpPr>
          <p:nvPr>
            <p:ph type="body" sz="half" idx="2"/>
          </p:nvPr>
        </p:nvSpPr>
        <p:spPr/>
        <p:txBody>
          <a:bodyPr/>
          <a:lstStyle/>
          <a:p>
            <a:pPr algn="ctr"/>
            <a:r>
              <a:rPr lang="en-IN" sz="2000" b="1" dirty="0">
                <a:hlinkClick r:id="rId2"/>
              </a:rPr>
              <a:t>mail@swamyassociates.com</a:t>
            </a:r>
            <a:endParaRPr lang="en-IN" sz="2000" b="1" dirty="0"/>
          </a:p>
          <a:p>
            <a:pPr algn="ctr"/>
            <a:r>
              <a:rPr lang="en-IN" sz="2000" b="1" dirty="0">
                <a:hlinkClick r:id="rId3"/>
              </a:rPr>
              <a:t>www.swamyassociates.com</a:t>
            </a:r>
            <a:endParaRPr lang="en-IN" sz="2000" b="1" dirty="0"/>
          </a:p>
          <a:p>
            <a:endParaRPr lang="en-IN" dirty="0"/>
          </a:p>
        </p:txBody>
      </p:sp>
      <p:sp>
        <p:nvSpPr>
          <p:cNvPr id="4" name="Slide Number Placeholder 3">
            <a:extLst>
              <a:ext uri="{FF2B5EF4-FFF2-40B4-BE49-F238E27FC236}">
                <a16:creationId xmlns:a16="http://schemas.microsoft.com/office/drawing/2014/main" id="{A56DECF8-D5A6-4982-BE43-2F0711973BC2}"/>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20</a:t>
            </a:fld>
            <a:endParaRPr lang="en-US" dirty="0">
              <a:solidFill>
                <a:prstClr val="white">
                  <a:tint val="75000"/>
                </a:prstClr>
              </a:solidFill>
            </a:endParaRPr>
          </a:p>
        </p:txBody>
      </p:sp>
    </p:spTree>
    <p:extLst>
      <p:ext uri="{BB962C8B-B14F-4D97-AF65-F5344CB8AC3E}">
        <p14:creationId xmlns:p14="http://schemas.microsoft.com/office/powerpoint/2010/main" val="3090037006"/>
      </p:ext>
    </p:ext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5799-DA56-4DF8-9946-590691DDBE1C}"/>
              </a:ext>
            </a:extLst>
          </p:cNvPr>
          <p:cNvSpPr>
            <a:spLocks noGrp="1"/>
          </p:cNvSpPr>
          <p:nvPr>
            <p:ph type="title"/>
          </p:nvPr>
        </p:nvSpPr>
        <p:spPr/>
        <p:txBody>
          <a:bodyPr/>
          <a:lstStyle/>
          <a:p>
            <a:pPr algn="ctr"/>
            <a:r>
              <a:rPr lang="en-IN" sz="2000" b="1" dirty="0">
                <a:latin typeface="Palatino Linotype" panose="02040502050505030304" pitchFamily="18" charset="0"/>
              </a:rPr>
              <a:t>Customs Exemptions for covid related items</a:t>
            </a:r>
          </a:p>
        </p:txBody>
      </p:sp>
      <p:sp>
        <p:nvSpPr>
          <p:cNvPr id="3" name="Content Placeholder 2">
            <a:extLst>
              <a:ext uri="{FF2B5EF4-FFF2-40B4-BE49-F238E27FC236}">
                <a16:creationId xmlns:a16="http://schemas.microsoft.com/office/drawing/2014/main" id="{C683B0A5-9535-41C2-AC1D-C96C1720118C}"/>
              </a:ext>
            </a:extLst>
          </p:cNvPr>
          <p:cNvSpPr>
            <a:spLocks noGrp="1"/>
          </p:cNvSpPr>
          <p:nvPr>
            <p:ph idx="1"/>
          </p:nvPr>
        </p:nvSpPr>
        <p:spPr>
          <a:xfrm>
            <a:off x="827484" y="1059583"/>
            <a:ext cx="6709906" cy="3626718"/>
          </a:xfrm>
        </p:spPr>
        <p:txBody>
          <a:bodyPr>
            <a:normAutofit lnSpcReduction="10000"/>
          </a:bodyPr>
          <a:lstStyle/>
          <a:p>
            <a:pPr algn="just">
              <a:buFont typeface="Wingdings" panose="05000000000000000000" pitchFamily="2" charset="2"/>
              <a:buChar char="Ø"/>
            </a:pPr>
            <a:r>
              <a:rPr lang="en-IN" dirty="0">
                <a:latin typeface="Palatino Linotype" panose="02040502050505030304" pitchFamily="18" charset="0"/>
              </a:rPr>
              <a:t>20.04.2021 – Exemption from Basic Customs duty for Remdesivir (Notification 27/2021). Valid </a:t>
            </a:r>
            <a:r>
              <a:rPr lang="en-IN" dirty="0" err="1">
                <a:latin typeface="Palatino Linotype" panose="02040502050505030304" pitchFamily="18" charset="0"/>
              </a:rPr>
              <a:t>upto</a:t>
            </a:r>
            <a:r>
              <a:rPr lang="en-IN" dirty="0">
                <a:latin typeface="Palatino Linotype" panose="02040502050505030304" pitchFamily="18" charset="0"/>
              </a:rPr>
              <a:t> 31.10.2021. </a:t>
            </a:r>
          </a:p>
          <a:p>
            <a:pPr algn="just">
              <a:buFont typeface="Wingdings" panose="05000000000000000000" pitchFamily="2" charset="2"/>
              <a:buChar char="Ø"/>
            </a:pPr>
            <a:r>
              <a:rPr lang="en-IN" dirty="0">
                <a:latin typeface="Palatino Linotype" panose="02040502050505030304" pitchFamily="18" charset="0"/>
              </a:rPr>
              <a:t>24.04.2021 – Exemption from Basic Customs duty and Health Cess for Oxygen Concentrators, Medical Oxygen, Oxygen Cylinders, Oxygen filling systems, Oxygen Tanks, Covid Vaccine, etc. (Notification 28/2021). Valid </a:t>
            </a:r>
            <a:r>
              <a:rPr lang="en-IN" dirty="0" err="1">
                <a:latin typeface="Palatino Linotype" panose="02040502050505030304" pitchFamily="18" charset="0"/>
              </a:rPr>
              <a:t>upto</a:t>
            </a:r>
            <a:r>
              <a:rPr lang="en-IN" dirty="0">
                <a:latin typeface="Palatino Linotype" panose="02040502050505030304" pitchFamily="18" charset="0"/>
              </a:rPr>
              <a:t> 31.07.2021.</a:t>
            </a:r>
          </a:p>
          <a:p>
            <a:pPr algn="just">
              <a:buFont typeface="Wingdings" panose="05000000000000000000" pitchFamily="2" charset="2"/>
              <a:buChar char="Ø"/>
            </a:pPr>
            <a:r>
              <a:rPr lang="en-IN" dirty="0">
                <a:latin typeface="Palatino Linotype" panose="02040502050505030304" pitchFamily="18" charset="0"/>
              </a:rPr>
              <a:t>30.04.2021 – Inflammatory diagnostic kits (Notification 29/2021). Valid </a:t>
            </a:r>
            <a:r>
              <a:rPr lang="en-IN" dirty="0" err="1">
                <a:latin typeface="Palatino Linotype" panose="02040502050505030304" pitchFamily="18" charset="0"/>
              </a:rPr>
              <a:t>upto</a:t>
            </a:r>
            <a:r>
              <a:rPr lang="en-IN" dirty="0">
                <a:latin typeface="Palatino Linotype" panose="02040502050505030304" pitchFamily="18" charset="0"/>
              </a:rPr>
              <a:t> 31.10.2021. </a:t>
            </a:r>
          </a:p>
          <a:p>
            <a:pPr algn="just">
              <a:buFont typeface="Wingdings" panose="05000000000000000000" pitchFamily="2" charset="2"/>
              <a:buChar char="Ø"/>
            </a:pPr>
            <a:r>
              <a:rPr lang="en-IN" dirty="0">
                <a:latin typeface="Palatino Linotype" panose="02040502050505030304" pitchFamily="18" charset="0"/>
              </a:rPr>
              <a:t>01.05.2021 – Oxygen Concentrator imported for personal use – IGST reduced to 12 % (Notification 30/2021). Valid </a:t>
            </a:r>
            <a:r>
              <a:rPr lang="en-IN" dirty="0" err="1">
                <a:latin typeface="Palatino Linotype" panose="02040502050505030304" pitchFamily="18" charset="0"/>
              </a:rPr>
              <a:t>upto</a:t>
            </a:r>
            <a:r>
              <a:rPr lang="en-IN" dirty="0">
                <a:latin typeface="Palatino Linotype" panose="02040502050505030304" pitchFamily="18" charset="0"/>
              </a:rPr>
              <a:t> 30.06.2021. </a:t>
            </a:r>
          </a:p>
          <a:p>
            <a:pPr algn="just">
              <a:buFont typeface="Wingdings" panose="05000000000000000000" pitchFamily="2" charset="2"/>
              <a:buChar char="Ø"/>
            </a:pPr>
            <a:r>
              <a:rPr lang="en-IN" dirty="0">
                <a:latin typeface="Palatino Linotype" panose="02040502050505030304" pitchFamily="18" charset="0"/>
              </a:rPr>
              <a:t>03.05.2021 – All goods covered under Notifications 27 &amp; 28/2021, IGST exempted, if imported free of cost, by approved agencies, for free distribution (Ad hoc exemption order 4/2021).  Valid </a:t>
            </a:r>
            <a:r>
              <a:rPr lang="en-IN" dirty="0" err="1">
                <a:latin typeface="Palatino Linotype" panose="02040502050505030304" pitchFamily="18" charset="0"/>
              </a:rPr>
              <a:t>upto</a:t>
            </a:r>
            <a:r>
              <a:rPr lang="en-IN" dirty="0">
                <a:latin typeface="Palatino Linotype" panose="02040502050505030304" pitchFamily="18" charset="0"/>
              </a:rPr>
              <a:t> 30.06.2021. Extended </a:t>
            </a:r>
            <a:r>
              <a:rPr lang="en-IN" dirty="0" err="1">
                <a:latin typeface="Palatino Linotype" panose="02040502050505030304" pitchFamily="18" charset="0"/>
              </a:rPr>
              <a:t>upto</a:t>
            </a:r>
            <a:r>
              <a:rPr lang="en-IN" dirty="0">
                <a:latin typeface="Palatino Linotype" panose="02040502050505030304" pitchFamily="18" charset="0"/>
              </a:rPr>
              <a:t> 31.08.2021 by Ad hoc exemption order 5/2021)</a:t>
            </a:r>
          </a:p>
        </p:txBody>
      </p:sp>
      <p:sp>
        <p:nvSpPr>
          <p:cNvPr id="4" name="Slide Number Placeholder 3">
            <a:extLst>
              <a:ext uri="{FF2B5EF4-FFF2-40B4-BE49-F238E27FC236}">
                <a16:creationId xmlns:a16="http://schemas.microsoft.com/office/drawing/2014/main" id="{EAC607C5-E151-4F6B-8EB4-C73E953DFEB8}"/>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726317930"/>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5799-DA56-4DF8-9946-590691DDBE1C}"/>
              </a:ext>
            </a:extLst>
          </p:cNvPr>
          <p:cNvSpPr>
            <a:spLocks noGrp="1"/>
          </p:cNvSpPr>
          <p:nvPr>
            <p:ph type="title"/>
          </p:nvPr>
        </p:nvSpPr>
        <p:spPr/>
        <p:txBody>
          <a:bodyPr/>
          <a:lstStyle/>
          <a:p>
            <a:pPr algn="ctr"/>
            <a:r>
              <a:rPr lang="en-IN" sz="2000" b="1" dirty="0">
                <a:latin typeface="Palatino Linotype" panose="02040502050505030304" pitchFamily="18" charset="0"/>
              </a:rPr>
              <a:t>Customs Exemptions for covid related items</a:t>
            </a:r>
          </a:p>
        </p:txBody>
      </p:sp>
      <p:sp>
        <p:nvSpPr>
          <p:cNvPr id="3" name="Content Placeholder 2">
            <a:extLst>
              <a:ext uri="{FF2B5EF4-FFF2-40B4-BE49-F238E27FC236}">
                <a16:creationId xmlns:a16="http://schemas.microsoft.com/office/drawing/2014/main" id="{C683B0A5-9535-41C2-AC1D-C96C1720118C}"/>
              </a:ext>
            </a:extLst>
          </p:cNvPr>
          <p:cNvSpPr>
            <a:spLocks noGrp="1"/>
          </p:cNvSpPr>
          <p:nvPr>
            <p:ph idx="1"/>
          </p:nvPr>
        </p:nvSpPr>
        <p:spPr>
          <a:xfrm>
            <a:off x="827484" y="1059583"/>
            <a:ext cx="6709906" cy="3626718"/>
          </a:xfrm>
        </p:spPr>
        <p:txBody>
          <a:bodyPr/>
          <a:lstStyle/>
          <a:p>
            <a:pPr algn="just">
              <a:buFont typeface="Wingdings" panose="05000000000000000000" pitchFamily="2" charset="2"/>
              <a:buChar char="Ø"/>
            </a:pPr>
            <a:r>
              <a:rPr lang="en-IN" dirty="0">
                <a:latin typeface="Palatino Linotype" panose="02040502050505030304" pitchFamily="18" charset="0"/>
              </a:rPr>
              <a:t>31.05.2021 – Exemption from Basic Customs duty for Amphotericin (Notification 31/2021). Valid </a:t>
            </a:r>
            <a:r>
              <a:rPr lang="en-IN" dirty="0" err="1">
                <a:latin typeface="Palatino Linotype" panose="02040502050505030304" pitchFamily="18" charset="0"/>
              </a:rPr>
              <a:t>upto</a:t>
            </a:r>
            <a:r>
              <a:rPr lang="en-IN" dirty="0">
                <a:latin typeface="Palatino Linotype" panose="02040502050505030304" pitchFamily="18" charset="0"/>
              </a:rPr>
              <a:t> 31.07.2021.</a:t>
            </a:r>
          </a:p>
          <a:p>
            <a:pPr algn="just">
              <a:buFont typeface="Wingdings" panose="05000000000000000000" pitchFamily="2" charset="2"/>
              <a:buChar char="Ø"/>
            </a:pPr>
            <a:r>
              <a:rPr lang="en-IN" dirty="0">
                <a:latin typeface="Palatino Linotype" panose="02040502050505030304" pitchFamily="18" charset="0"/>
              </a:rPr>
              <a:t>31.05.2021 – All goods covered under Notifications 27 &amp; 28/2021, IGST exempted, if donated to the Govt. or approved relief agencies for free distribution (import need not be free of cost) (Notification 32/2021). Valid </a:t>
            </a:r>
            <a:r>
              <a:rPr lang="en-IN" dirty="0" err="1">
                <a:latin typeface="Palatino Linotype" panose="02040502050505030304" pitchFamily="18" charset="0"/>
              </a:rPr>
              <a:t>upto</a:t>
            </a:r>
            <a:r>
              <a:rPr lang="en-IN" dirty="0">
                <a:latin typeface="Palatino Linotype" panose="02040502050505030304" pitchFamily="18" charset="0"/>
              </a:rPr>
              <a:t> 31.08.2021. </a:t>
            </a:r>
          </a:p>
          <a:p>
            <a:pPr marL="0" indent="0" algn="just">
              <a:buNone/>
            </a:pPr>
            <a:endParaRPr lang="en-IN"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EAC607C5-E151-4F6B-8EB4-C73E953DFEB8}"/>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573371316"/>
      </p:ext>
    </p:extLst>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14111C-2D3E-4009-9DB2-8CC5E380F51D}"/>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pic>
        <p:nvPicPr>
          <p:cNvPr id="4" name="Picture 3">
            <a:extLst>
              <a:ext uri="{FF2B5EF4-FFF2-40B4-BE49-F238E27FC236}">
                <a16:creationId xmlns:a16="http://schemas.microsoft.com/office/drawing/2014/main" id="{64EB004A-FFB4-4B59-AE78-AF3A921F1397}"/>
              </a:ext>
            </a:extLst>
          </p:cNvPr>
          <p:cNvPicPr>
            <a:picLocks noChangeAspect="1"/>
          </p:cNvPicPr>
          <p:nvPr/>
        </p:nvPicPr>
        <p:blipFill>
          <a:blip r:embed="rId2"/>
          <a:stretch>
            <a:fillRect/>
          </a:stretch>
        </p:blipFill>
        <p:spPr>
          <a:xfrm>
            <a:off x="0" y="92546"/>
            <a:ext cx="9144000" cy="5143500"/>
          </a:xfrm>
          <a:prstGeom prst="rect">
            <a:avLst/>
          </a:prstGeom>
        </p:spPr>
      </p:pic>
      <p:pic>
        <p:nvPicPr>
          <p:cNvPr id="8" name="Picture 7">
            <a:extLst>
              <a:ext uri="{FF2B5EF4-FFF2-40B4-BE49-F238E27FC236}">
                <a16:creationId xmlns:a16="http://schemas.microsoft.com/office/drawing/2014/main" id="{D18ED8D3-DE70-40A6-9C09-B8796D69535C}"/>
              </a:ext>
            </a:extLst>
          </p:cNvPr>
          <p:cNvPicPr>
            <a:picLocks noChangeAspect="1"/>
          </p:cNvPicPr>
          <p:nvPr/>
        </p:nvPicPr>
        <p:blipFill>
          <a:blip r:embed="rId3"/>
          <a:stretch>
            <a:fillRect/>
          </a:stretch>
        </p:blipFill>
        <p:spPr>
          <a:xfrm>
            <a:off x="6573712" y="20538"/>
            <a:ext cx="2462784" cy="5143500"/>
          </a:xfrm>
          <a:prstGeom prst="rect">
            <a:avLst/>
          </a:prstGeom>
        </p:spPr>
      </p:pic>
      <p:sp>
        <p:nvSpPr>
          <p:cNvPr id="9" name="TextBox 8">
            <a:extLst>
              <a:ext uri="{FF2B5EF4-FFF2-40B4-BE49-F238E27FC236}">
                <a16:creationId xmlns:a16="http://schemas.microsoft.com/office/drawing/2014/main" id="{893506B2-2299-4109-95F8-CF1A271DF461}"/>
              </a:ext>
            </a:extLst>
          </p:cNvPr>
          <p:cNvSpPr txBox="1"/>
          <p:nvPr/>
        </p:nvSpPr>
        <p:spPr>
          <a:xfrm>
            <a:off x="2530753" y="4011910"/>
            <a:ext cx="3121367" cy="369332"/>
          </a:xfrm>
          <a:prstGeom prst="rect">
            <a:avLst/>
          </a:prstGeom>
          <a:noFill/>
        </p:spPr>
        <p:txBody>
          <a:bodyPr wrap="none" rtlCol="0">
            <a:spAutoFit/>
          </a:bodyPr>
          <a:lstStyle/>
          <a:p>
            <a:r>
              <a:rPr lang="en-IN" sz="1800" b="1" dirty="0" err="1">
                <a:solidFill>
                  <a:schemeClr val="tx1"/>
                </a:solidFill>
              </a:rPr>
              <a:t>Gurucharan</a:t>
            </a:r>
            <a:r>
              <a:rPr lang="en-IN" sz="1800" b="1" dirty="0">
                <a:solidFill>
                  <a:schemeClr val="tx1"/>
                </a:solidFill>
              </a:rPr>
              <a:t> Singh Vs MOF</a:t>
            </a:r>
          </a:p>
        </p:txBody>
      </p:sp>
    </p:spTree>
    <p:extLst>
      <p:ext uri="{BB962C8B-B14F-4D97-AF65-F5344CB8AC3E}">
        <p14:creationId xmlns:p14="http://schemas.microsoft.com/office/powerpoint/2010/main" val="955022317"/>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36042-E7E8-4265-9955-2D21F6E131D2}"/>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extBox 5">
            <a:extLst>
              <a:ext uri="{FF2B5EF4-FFF2-40B4-BE49-F238E27FC236}">
                <a16:creationId xmlns:a16="http://schemas.microsoft.com/office/drawing/2014/main" id="{0AD58814-5D62-43BA-9177-6A24ECE3E945}"/>
              </a:ext>
            </a:extLst>
          </p:cNvPr>
          <p:cNvSpPr txBox="1"/>
          <p:nvPr/>
        </p:nvSpPr>
        <p:spPr>
          <a:xfrm>
            <a:off x="1187624" y="268196"/>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16/2021 – Central Tax dt. 01.06.2021</a:t>
            </a:r>
            <a:endParaRPr lang="en-US" b="1" u="sng" dirty="0">
              <a:solidFill>
                <a:schemeClr val="tx1"/>
              </a:solidFill>
              <a:latin typeface="Palatino Linotype" panose="02040502050505030304" pitchFamily="18" charset="0"/>
            </a:endParaRPr>
          </a:p>
        </p:txBody>
      </p:sp>
      <p:sp>
        <p:nvSpPr>
          <p:cNvPr id="7" name="TextBox 6">
            <a:extLst>
              <a:ext uri="{FF2B5EF4-FFF2-40B4-BE49-F238E27FC236}">
                <a16:creationId xmlns:a16="http://schemas.microsoft.com/office/drawing/2014/main" id="{12733F8D-5735-4C52-896C-A1DC58AFDB92}"/>
              </a:ext>
            </a:extLst>
          </p:cNvPr>
          <p:cNvSpPr txBox="1"/>
          <p:nvPr/>
        </p:nvSpPr>
        <p:spPr>
          <a:xfrm>
            <a:off x="788102" y="774915"/>
            <a:ext cx="6984776" cy="584775"/>
          </a:xfrm>
          <a:prstGeom prst="rect">
            <a:avLst/>
          </a:prstGeom>
          <a:noFill/>
        </p:spPr>
        <p:txBody>
          <a:bodyPr wrap="square" rtlCol="0">
            <a:spAutoFit/>
          </a:bodyPr>
          <a:lstStyle/>
          <a:p>
            <a:pPr algn="just"/>
            <a:r>
              <a:rPr lang="en-US" sz="1600" dirty="0">
                <a:solidFill>
                  <a:schemeClr val="tx1"/>
                </a:solidFill>
                <a:latin typeface="Palatino Linotype" panose="02040502050505030304" pitchFamily="18" charset="0"/>
              </a:rPr>
              <a:t>Interest liability only on the cash portion (net liability),retrospective amendment to Section 50 of the CGST Act notified </a:t>
            </a:r>
            <a:r>
              <a:rPr lang="en-US" sz="1600" dirty="0" err="1">
                <a:solidFill>
                  <a:schemeClr val="tx1"/>
                </a:solidFill>
                <a:latin typeface="Palatino Linotype" panose="02040502050505030304" pitchFamily="18" charset="0"/>
              </a:rPr>
              <a:t>w.e.f</a:t>
            </a:r>
            <a:r>
              <a:rPr lang="en-US" sz="1600" dirty="0">
                <a:solidFill>
                  <a:schemeClr val="tx1"/>
                </a:solidFill>
                <a:latin typeface="Palatino Linotype" panose="02040502050505030304" pitchFamily="18" charset="0"/>
              </a:rPr>
              <a:t>  01.06.2021. </a:t>
            </a:r>
          </a:p>
        </p:txBody>
      </p:sp>
      <p:pic>
        <p:nvPicPr>
          <p:cNvPr id="1026" name="Picture 2" descr="At last I truly see | Reaction Images | Know Your Meme">
            <a:extLst>
              <a:ext uri="{FF2B5EF4-FFF2-40B4-BE49-F238E27FC236}">
                <a16:creationId xmlns:a16="http://schemas.microsoft.com/office/drawing/2014/main" id="{CD38EF4C-F8EA-4A99-959B-A529B4CBD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208"/>
            <a:ext cx="1800200" cy="15211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13BAAC-B77F-4FF3-A840-51B2EF89FFCA}"/>
              </a:ext>
            </a:extLst>
          </p:cNvPr>
          <p:cNvSpPr txBox="1"/>
          <p:nvPr/>
        </p:nvSpPr>
        <p:spPr>
          <a:xfrm>
            <a:off x="2267744" y="3397574"/>
            <a:ext cx="5325906" cy="1169551"/>
          </a:xfrm>
          <a:prstGeom prst="rect">
            <a:avLst/>
          </a:prstGeom>
          <a:noFill/>
        </p:spPr>
        <p:txBody>
          <a:bodyPr wrap="square">
            <a:spAutoFit/>
          </a:bodyPr>
          <a:lstStyle/>
          <a:p>
            <a:pPr algn="just"/>
            <a:r>
              <a:rPr lang="en-US" dirty="0">
                <a:solidFill>
                  <a:schemeClr val="tx1"/>
                </a:solidFill>
                <a:latin typeface="Palatino Linotype" panose="02040502050505030304" pitchFamily="18" charset="0"/>
              </a:rPr>
              <a:t>Madras High Court decision in the following cases accepted</a:t>
            </a:r>
          </a:p>
          <a:p>
            <a:pPr algn="just"/>
            <a:endParaRPr lang="en-US" dirty="0">
              <a:solidFill>
                <a:schemeClr val="tx1"/>
              </a:solidFill>
              <a:latin typeface="Palatino Linotype" panose="02040502050505030304" pitchFamily="18" charset="0"/>
            </a:endParaRPr>
          </a:p>
          <a:p>
            <a:pPr algn="just"/>
            <a:r>
              <a:rPr lang="en-US" dirty="0">
                <a:solidFill>
                  <a:schemeClr val="tx1"/>
                </a:solidFill>
                <a:latin typeface="Palatino Linotype" panose="02040502050505030304" pitchFamily="18" charset="0"/>
              </a:rPr>
              <a:t>M/s </a:t>
            </a:r>
            <a:r>
              <a:rPr lang="en-US" dirty="0" err="1">
                <a:solidFill>
                  <a:schemeClr val="tx1"/>
                </a:solidFill>
                <a:latin typeface="Palatino Linotype" panose="02040502050505030304" pitchFamily="18" charset="0"/>
              </a:rPr>
              <a:t>Refex</a:t>
            </a:r>
            <a:r>
              <a:rPr lang="en-US" dirty="0">
                <a:solidFill>
                  <a:schemeClr val="tx1"/>
                </a:solidFill>
                <a:latin typeface="Palatino Linotype" panose="02040502050505030304" pitchFamily="18" charset="0"/>
              </a:rPr>
              <a:t> Industries Ltd - WP No.23360 of 2019 </a:t>
            </a:r>
          </a:p>
          <a:p>
            <a:pPr algn="just"/>
            <a:endParaRPr lang="en-US" dirty="0">
              <a:solidFill>
                <a:schemeClr val="tx1"/>
              </a:solidFill>
              <a:latin typeface="Palatino Linotype" panose="02040502050505030304" pitchFamily="18" charset="0"/>
            </a:endParaRPr>
          </a:p>
          <a:p>
            <a:pPr algn="just"/>
            <a:r>
              <a:rPr lang="en-US" dirty="0">
                <a:solidFill>
                  <a:schemeClr val="tx1"/>
                </a:solidFill>
                <a:latin typeface="Palatino Linotype" panose="02040502050505030304" pitchFamily="18" charset="0"/>
              </a:rPr>
              <a:t>M/s </a:t>
            </a:r>
            <a:r>
              <a:rPr lang="en-US" dirty="0" err="1">
                <a:solidFill>
                  <a:schemeClr val="tx1"/>
                </a:solidFill>
                <a:latin typeface="Palatino Linotype" panose="02040502050505030304" pitchFamily="18" charset="0"/>
              </a:rPr>
              <a:t>Maansarovar</a:t>
            </a:r>
            <a:r>
              <a:rPr lang="en-US" dirty="0">
                <a:solidFill>
                  <a:schemeClr val="tx1"/>
                </a:solidFill>
                <a:latin typeface="Palatino Linotype" panose="02040502050505030304" pitchFamily="18" charset="0"/>
              </a:rPr>
              <a:t> Motors Pvt Ltd - W.P.No.4468 of 2020</a:t>
            </a:r>
          </a:p>
        </p:txBody>
      </p:sp>
      <p:pic>
        <p:nvPicPr>
          <p:cNvPr id="4" name="Picture 3">
            <a:extLst>
              <a:ext uri="{FF2B5EF4-FFF2-40B4-BE49-F238E27FC236}">
                <a16:creationId xmlns:a16="http://schemas.microsoft.com/office/drawing/2014/main" id="{4C04181A-831D-43DA-A4EE-9F19F26EC59B}"/>
              </a:ext>
            </a:extLst>
          </p:cNvPr>
          <p:cNvPicPr>
            <a:picLocks noChangeAspect="1"/>
          </p:cNvPicPr>
          <p:nvPr/>
        </p:nvPicPr>
        <p:blipFill>
          <a:blip r:embed="rId3"/>
          <a:stretch>
            <a:fillRect/>
          </a:stretch>
        </p:blipFill>
        <p:spPr>
          <a:xfrm>
            <a:off x="1930821" y="1563638"/>
            <a:ext cx="4873427" cy="1717636"/>
          </a:xfrm>
          <a:prstGeom prst="rect">
            <a:avLst/>
          </a:prstGeom>
        </p:spPr>
      </p:pic>
    </p:spTree>
    <p:extLst>
      <p:ext uri="{BB962C8B-B14F-4D97-AF65-F5344CB8AC3E}">
        <p14:creationId xmlns:p14="http://schemas.microsoft.com/office/powerpoint/2010/main" val="4233628788"/>
      </p:ext>
    </p:extLst>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94022430-F534-4A3D-843A-41FE736FB820}"/>
              </a:ext>
            </a:extLst>
          </p:cNvPr>
          <p:cNvPicPr>
            <a:picLocks noChangeAspect="1"/>
          </p:cNvPicPr>
          <p:nvPr/>
        </p:nvPicPr>
        <p:blipFill>
          <a:blip r:embed="rId2">
            <a:alphaModFix amt="23000"/>
            <a:extLst>
              <a:ext uri="{837473B0-CC2E-450A-ABE3-18F120FF3D39}">
                <a1611:picAttrSrcUrl xmlns:a1611="http://schemas.microsoft.com/office/drawing/2016/11/main" r:id="rId3"/>
              </a:ext>
            </a:extLst>
          </a:blip>
          <a:stretch>
            <a:fillRect/>
          </a:stretch>
        </p:blipFill>
        <p:spPr>
          <a:xfrm>
            <a:off x="1208404" y="214325"/>
            <a:ext cx="6511168" cy="4601226"/>
          </a:xfrm>
          <a:prstGeom prst="rect">
            <a:avLst/>
          </a:prstGeom>
        </p:spPr>
      </p:pic>
      <p:sp>
        <p:nvSpPr>
          <p:cNvPr id="7" name="TextBox 6">
            <a:extLst>
              <a:ext uri="{FF2B5EF4-FFF2-40B4-BE49-F238E27FC236}">
                <a16:creationId xmlns:a16="http://schemas.microsoft.com/office/drawing/2014/main" id="{BDCFE8FB-FCA7-4142-AD78-23AA82B84F94}"/>
              </a:ext>
            </a:extLst>
          </p:cNvPr>
          <p:cNvSpPr txBox="1"/>
          <p:nvPr/>
        </p:nvSpPr>
        <p:spPr>
          <a:xfrm>
            <a:off x="4283968" y="4388871"/>
            <a:ext cx="3927301" cy="230832"/>
          </a:xfrm>
          <a:prstGeom prst="rect">
            <a:avLst/>
          </a:prstGeom>
          <a:noFill/>
        </p:spPr>
        <p:txBody>
          <a:bodyPr wrap="square" rtlCol="0">
            <a:spAutoFit/>
          </a:bodyPr>
          <a:lstStyle/>
          <a:p>
            <a:r>
              <a:rPr lang="en-US" sz="900">
                <a:hlinkClick r:id="rId3" tooltip="http://www.malaysia-students.com/2016/11/meet-assignment-deadline-extension-tips.html"/>
              </a:rPr>
              <a:t>This Photo</a:t>
            </a:r>
            <a:r>
              <a:rPr lang="en-US" sz="900"/>
              <a:t> by Unknown Author is licensed under </a:t>
            </a:r>
            <a:r>
              <a:rPr lang="en-US" sz="900">
                <a:hlinkClick r:id="rId4" tooltip="https://creativecommons.org/licenses/by-nc-sa/3.0/"/>
              </a:rPr>
              <a:t>CC BY-SA-NC</a:t>
            </a:r>
            <a:endParaRPr lang="en-US" sz="900"/>
          </a:p>
        </p:txBody>
      </p:sp>
      <p:sp>
        <p:nvSpPr>
          <p:cNvPr id="2" name="Slide Number Placeholder 1">
            <a:extLst>
              <a:ext uri="{FF2B5EF4-FFF2-40B4-BE49-F238E27FC236}">
                <a16:creationId xmlns:a16="http://schemas.microsoft.com/office/drawing/2014/main" id="{196891D4-2733-4C30-AFD9-53DA7DAAB447}"/>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5BB67C73-7F0E-404E-9018-BD0D558B3807}"/>
              </a:ext>
            </a:extLst>
          </p:cNvPr>
          <p:cNvSpPr txBox="1"/>
          <p:nvPr/>
        </p:nvSpPr>
        <p:spPr>
          <a:xfrm>
            <a:off x="1151620" y="589192"/>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17/2021 – Central Tax dt. 01.06.2021</a:t>
            </a:r>
            <a:endParaRPr lang="en-US" b="1" u="sng" dirty="0">
              <a:solidFill>
                <a:schemeClr val="tx1"/>
              </a:solidFill>
              <a:latin typeface="Palatino Linotype" panose="02040502050505030304" pitchFamily="18" charset="0"/>
            </a:endParaRPr>
          </a:p>
        </p:txBody>
      </p:sp>
      <p:sp>
        <p:nvSpPr>
          <p:cNvPr id="4" name="TextBox 3">
            <a:extLst>
              <a:ext uri="{FF2B5EF4-FFF2-40B4-BE49-F238E27FC236}">
                <a16:creationId xmlns:a16="http://schemas.microsoft.com/office/drawing/2014/main" id="{CAD0A20A-43A7-41E2-943A-388D19CFFD01}"/>
              </a:ext>
            </a:extLst>
          </p:cNvPr>
          <p:cNvSpPr txBox="1"/>
          <p:nvPr/>
        </p:nvSpPr>
        <p:spPr>
          <a:xfrm>
            <a:off x="1115616" y="2072054"/>
            <a:ext cx="6696744" cy="338554"/>
          </a:xfrm>
          <a:prstGeom prst="rect">
            <a:avLst/>
          </a:prstGeom>
          <a:noFill/>
        </p:spPr>
        <p:txBody>
          <a:bodyPr wrap="square" rtlCol="0">
            <a:spAutoFit/>
          </a:bodyPr>
          <a:lstStyle/>
          <a:p>
            <a:pPr algn="just"/>
            <a:r>
              <a:rPr lang="en-US" sz="1600" dirty="0">
                <a:solidFill>
                  <a:schemeClr val="tx1"/>
                </a:solidFill>
                <a:latin typeface="Palatino Linotype" panose="02040502050505030304" pitchFamily="18" charset="0"/>
              </a:rPr>
              <a:t>Extended due date for filing of GSTR-1 for MAY 2021 is 26</a:t>
            </a:r>
            <a:r>
              <a:rPr lang="en-US" sz="1600" baseline="30000" dirty="0">
                <a:solidFill>
                  <a:schemeClr val="tx1"/>
                </a:solidFill>
                <a:latin typeface="Palatino Linotype" panose="02040502050505030304" pitchFamily="18" charset="0"/>
              </a:rPr>
              <a:t>th</a:t>
            </a:r>
            <a:r>
              <a:rPr lang="en-US" sz="1600" dirty="0">
                <a:solidFill>
                  <a:schemeClr val="tx1"/>
                </a:solidFill>
                <a:latin typeface="Palatino Linotype" panose="02040502050505030304" pitchFamily="18" charset="0"/>
              </a:rPr>
              <a:t> June 2021.</a:t>
            </a:r>
          </a:p>
        </p:txBody>
      </p:sp>
    </p:spTree>
    <p:extLst>
      <p:ext uri="{BB962C8B-B14F-4D97-AF65-F5344CB8AC3E}">
        <p14:creationId xmlns:p14="http://schemas.microsoft.com/office/powerpoint/2010/main" val="2914638376"/>
      </p:ext>
    </p:extLst>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F6B2B-1554-4E96-BE28-1D27D06F20A3}"/>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3" name="TextBox 2">
            <a:extLst>
              <a:ext uri="{FF2B5EF4-FFF2-40B4-BE49-F238E27FC236}">
                <a16:creationId xmlns:a16="http://schemas.microsoft.com/office/drawing/2014/main" id="{2B90737A-0806-4DD9-A3A6-231157C7F066}"/>
              </a:ext>
            </a:extLst>
          </p:cNvPr>
          <p:cNvSpPr txBox="1"/>
          <p:nvPr/>
        </p:nvSpPr>
        <p:spPr>
          <a:xfrm>
            <a:off x="1187624" y="245144"/>
            <a:ext cx="6264696" cy="369332"/>
          </a:xfrm>
          <a:prstGeom prst="rect">
            <a:avLst/>
          </a:prstGeom>
          <a:noFill/>
        </p:spPr>
        <p:txBody>
          <a:bodyPr wrap="square">
            <a:spAutoFit/>
          </a:bodyPr>
          <a:lstStyle/>
          <a:p>
            <a:pPr algn="ctr"/>
            <a:r>
              <a:rPr lang="en-US" sz="1800" b="1" u="sng" dirty="0">
                <a:solidFill>
                  <a:schemeClr val="tx1"/>
                </a:solidFill>
                <a:latin typeface="Palatino Linotype" panose="02040502050505030304" pitchFamily="18" charset="0"/>
              </a:rPr>
              <a:t>Notification No. 18/2021 – Central Tax dt. 01.06.2021</a:t>
            </a:r>
            <a:endParaRPr lang="en-US" b="1" u="sng" dirty="0">
              <a:solidFill>
                <a:schemeClr val="tx1"/>
              </a:solidFill>
              <a:latin typeface="Palatino Linotype" panose="02040502050505030304" pitchFamily="18" charset="0"/>
            </a:endParaRPr>
          </a:p>
        </p:txBody>
      </p:sp>
      <p:sp>
        <p:nvSpPr>
          <p:cNvPr id="7" name="TextBox 6">
            <a:extLst>
              <a:ext uri="{FF2B5EF4-FFF2-40B4-BE49-F238E27FC236}">
                <a16:creationId xmlns:a16="http://schemas.microsoft.com/office/drawing/2014/main" id="{970C1CFE-681E-4D8B-ACE7-9D1A16279138}"/>
              </a:ext>
            </a:extLst>
          </p:cNvPr>
          <p:cNvSpPr txBox="1"/>
          <p:nvPr/>
        </p:nvSpPr>
        <p:spPr>
          <a:xfrm>
            <a:off x="251520" y="752386"/>
            <a:ext cx="7632848" cy="523220"/>
          </a:xfrm>
          <a:prstGeom prst="rect">
            <a:avLst/>
          </a:prstGeom>
          <a:noFill/>
        </p:spPr>
        <p:txBody>
          <a:bodyPr wrap="square">
            <a:spAutoFit/>
          </a:bodyPr>
          <a:lstStyle/>
          <a:p>
            <a:pPr algn="just"/>
            <a:r>
              <a:rPr lang="en-US" dirty="0">
                <a:solidFill>
                  <a:schemeClr val="tx1"/>
                </a:solidFill>
                <a:latin typeface="Palatino Linotype" panose="02040502050505030304" pitchFamily="18" charset="0"/>
              </a:rPr>
              <a:t>Relaxation in the interest liability on late filing of GSTR-3B returns for the tax periods March 2021, April 2021 and May 2021.</a:t>
            </a:r>
          </a:p>
        </p:txBody>
      </p:sp>
      <p:graphicFrame>
        <p:nvGraphicFramePr>
          <p:cNvPr id="8" name="Table 7">
            <a:extLst>
              <a:ext uri="{FF2B5EF4-FFF2-40B4-BE49-F238E27FC236}">
                <a16:creationId xmlns:a16="http://schemas.microsoft.com/office/drawing/2014/main" id="{4194865E-A59B-4B04-94FB-86DBB37A8FBE}"/>
              </a:ext>
            </a:extLst>
          </p:cNvPr>
          <p:cNvGraphicFramePr>
            <a:graphicFrameLocks noGrp="1"/>
          </p:cNvGraphicFramePr>
          <p:nvPr>
            <p:extLst>
              <p:ext uri="{D42A27DB-BD31-4B8C-83A1-F6EECF244321}">
                <p14:modId xmlns:p14="http://schemas.microsoft.com/office/powerpoint/2010/main" val="3884533339"/>
              </p:ext>
            </p:extLst>
          </p:nvPr>
        </p:nvGraphicFramePr>
        <p:xfrm>
          <a:off x="558534" y="1443906"/>
          <a:ext cx="8026932" cy="2751159"/>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306368532"/>
                    </a:ext>
                  </a:extLst>
                </a:gridCol>
                <a:gridCol w="1944216">
                  <a:extLst>
                    <a:ext uri="{9D8B030D-6E8A-4147-A177-3AD203B41FA5}">
                      <a16:colId xmlns:a16="http://schemas.microsoft.com/office/drawing/2014/main" val="3268711118"/>
                    </a:ext>
                  </a:extLst>
                </a:gridCol>
                <a:gridCol w="1906252">
                  <a:extLst>
                    <a:ext uri="{9D8B030D-6E8A-4147-A177-3AD203B41FA5}">
                      <a16:colId xmlns:a16="http://schemas.microsoft.com/office/drawing/2014/main" val="787250602"/>
                    </a:ext>
                  </a:extLst>
                </a:gridCol>
                <a:gridCol w="3816424">
                  <a:extLst>
                    <a:ext uri="{9D8B030D-6E8A-4147-A177-3AD203B41FA5}">
                      <a16:colId xmlns:a16="http://schemas.microsoft.com/office/drawing/2014/main" val="2356450562"/>
                    </a:ext>
                  </a:extLst>
                </a:gridCol>
              </a:tblGrid>
              <a:tr h="329800">
                <a:tc>
                  <a:txBody>
                    <a:bodyPr/>
                    <a:lstStyle/>
                    <a:p>
                      <a:pPr marL="0" marR="0" algn="ctr">
                        <a:lnSpc>
                          <a:spcPct val="107000"/>
                        </a:lnSpc>
                        <a:spcBef>
                          <a:spcPts val="0"/>
                        </a:spcBef>
                        <a:spcAft>
                          <a:spcPts val="0"/>
                        </a:spcAft>
                      </a:pPr>
                      <a:r>
                        <a:rPr lang="en-IN" sz="1200" b="1" dirty="0" err="1">
                          <a:effectLst/>
                          <a:latin typeface="Palatino Linotype" panose="02040502050505030304" pitchFamily="18" charset="0"/>
                        </a:rPr>
                        <a:t>S.No</a:t>
                      </a:r>
                      <a:r>
                        <a:rPr lang="en-IN" sz="1200" b="1" dirty="0">
                          <a:effectLst/>
                          <a:latin typeface="Palatino Linotype" panose="02040502050505030304" pitchFamily="18" charset="0"/>
                        </a:rPr>
                        <a:t>.</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Category of taxpayers</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Facility available for the period of</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Quantum of interest waiver / reduction</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extLst>
                  <a:ext uri="{0D108BD9-81ED-4DB2-BD59-A6C34878D82A}">
                    <a16:rowId xmlns:a16="http://schemas.microsoft.com/office/drawing/2014/main" val="2574662904"/>
                  </a:ext>
                </a:extLst>
              </a:tr>
              <a:tr h="707035">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Aggregate turnover of more than Rs. 5 crore in the preceding FY</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March 2021, April 2021 </a:t>
                      </a:r>
                    </a:p>
                    <a:p>
                      <a:pPr marL="0" marR="0" algn="ctr">
                        <a:lnSpc>
                          <a:spcPct val="107000"/>
                        </a:lnSpc>
                        <a:spcBef>
                          <a:spcPts val="0"/>
                        </a:spcBef>
                        <a:spcAft>
                          <a:spcPts val="0"/>
                        </a:spcAft>
                      </a:pPr>
                      <a:r>
                        <a:rPr lang="en-IN" sz="1200" dirty="0">
                          <a:effectLst/>
                          <a:latin typeface="Palatino Linotype" panose="02040502050505030304" pitchFamily="18" charset="0"/>
                        </a:rPr>
                        <a:t>and May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Interest payable @ 9 % p.a. (instead of 18%) for the first 15 days delay from due </a:t>
                      </a:r>
                      <a:r>
                        <a:rPr lang="en-IN" sz="1200">
                          <a:effectLst/>
                          <a:latin typeface="Palatino Linotype" panose="02040502050505030304" pitchFamily="18" charset="0"/>
                        </a:rPr>
                        <a:t>date  </a:t>
                      </a:r>
                      <a:r>
                        <a:rPr lang="en-IN" sz="1200" dirty="0">
                          <a:effectLst/>
                          <a:latin typeface="Palatino Linotype" panose="02040502050505030304" pitchFamily="18" charset="0"/>
                        </a:rPr>
                        <a:t>and thereafter 18 % p.a.</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extLst>
                  <a:ext uri="{0D108BD9-81ED-4DB2-BD59-A6C34878D82A}">
                    <a16:rowId xmlns:a16="http://schemas.microsoft.com/office/drawing/2014/main" val="3603828620"/>
                  </a:ext>
                </a:extLst>
              </a:tr>
              <a:tr h="553676">
                <a:tc rowSpan="3">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2</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rowSpan="3">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Aggregate turnover less than Rs. 5 crore in the preceding FY – who opted to file monthly returns/quarterly returns</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March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just">
                        <a:lnSpc>
                          <a:spcPct val="107000"/>
                        </a:lnSpc>
                        <a:spcBef>
                          <a:spcPts val="0"/>
                        </a:spcBef>
                        <a:spcAft>
                          <a:spcPts val="0"/>
                        </a:spcAft>
                      </a:pPr>
                      <a:r>
                        <a:rPr lang="en-IN" sz="1200">
                          <a:effectLst/>
                          <a:latin typeface="Palatino Linotype" panose="02040502050505030304" pitchFamily="18" charset="0"/>
                        </a:rPr>
                        <a:t>No interest for first 15 days delay; 9 % interest for the next 45 days; and 18 % interest thereafter</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extLst>
                  <a:ext uri="{0D108BD9-81ED-4DB2-BD59-A6C34878D82A}">
                    <a16:rowId xmlns:a16="http://schemas.microsoft.com/office/drawing/2014/main" val="1825786014"/>
                  </a:ext>
                </a:extLst>
              </a:tr>
              <a:tr h="55367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200">
                          <a:effectLst/>
                          <a:latin typeface="Palatino Linotype" panose="02040502050505030304" pitchFamily="18" charset="0"/>
                        </a:rPr>
                        <a:t>April 2021</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just">
                        <a:lnSpc>
                          <a:spcPct val="107000"/>
                        </a:lnSpc>
                        <a:spcBef>
                          <a:spcPts val="0"/>
                        </a:spcBef>
                        <a:spcAft>
                          <a:spcPts val="0"/>
                        </a:spcAft>
                      </a:pPr>
                      <a:r>
                        <a:rPr lang="en-IN" sz="1200">
                          <a:effectLst/>
                          <a:latin typeface="Palatino Linotype" panose="02040502050505030304" pitchFamily="18" charset="0"/>
                        </a:rPr>
                        <a:t>No interest for first 15 days delay; 9 % interest for the next 30 days; and 18 % interest thereafter</a:t>
                      </a:r>
                      <a:endParaRPr lang="en-US" sz="120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extLst>
                  <a:ext uri="{0D108BD9-81ED-4DB2-BD59-A6C34878D82A}">
                    <a16:rowId xmlns:a16="http://schemas.microsoft.com/office/drawing/2014/main" val="999734925"/>
                  </a:ext>
                </a:extLst>
              </a:tr>
              <a:tr h="55367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rPr>
                        <a:t>May 2021</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No interest for first 15 days delay; 9 % interest for the next 15 days; and 18 % interest thereafter</a:t>
                      </a:r>
                      <a:endParaRPr lang="en-US" sz="1200"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nchor="ctr"/>
                </a:tc>
                <a:extLst>
                  <a:ext uri="{0D108BD9-81ED-4DB2-BD59-A6C34878D82A}">
                    <a16:rowId xmlns:a16="http://schemas.microsoft.com/office/drawing/2014/main" val="1056029420"/>
                  </a:ext>
                </a:extLst>
              </a:tr>
            </a:tbl>
          </a:graphicData>
        </a:graphic>
      </p:graphicFrame>
    </p:spTree>
    <p:extLst>
      <p:ext uri="{BB962C8B-B14F-4D97-AF65-F5344CB8AC3E}">
        <p14:creationId xmlns:p14="http://schemas.microsoft.com/office/powerpoint/2010/main" val="2328600664"/>
      </p:ext>
    </p:extLst>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744C64-D205-4F3E-B6D9-743EE317FFE9}"/>
              </a:ext>
            </a:extLst>
          </p:cNvPr>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graphicFrame>
        <p:nvGraphicFramePr>
          <p:cNvPr id="4" name="Table 3">
            <a:extLst>
              <a:ext uri="{FF2B5EF4-FFF2-40B4-BE49-F238E27FC236}">
                <a16:creationId xmlns:a16="http://schemas.microsoft.com/office/drawing/2014/main" id="{C9F4CFF3-5505-4903-9E27-6A985FACAE3B}"/>
              </a:ext>
            </a:extLst>
          </p:cNvPr>
          <p:cNvGraphicFramePr>
            <a:graphicFrameLocks noGrp="1"/>
          </p:cNvGraphicFramePr>
          <p:nvPr>
            <p:extLst>
              <p:ext uri="{D42A27DB-BD31-4B8C-83A1-F6EECF244321}">
                <p14:modId xmlns:p14="http://schemas.microsoft.com/office/powerpoint/2010/main" val="2989920693"/>
              </p:ext>
            </p:extLst>
          </p:nvPr>
        </p:nvGraphicFramePr>
        <p:xfrm>
          <a:off x="467544" y="1419622"/>
          <a:ext cx="8188844" cy="961899"/>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44788429"/>
                    </a:ext>
                  </a:extLst>
                </a:gridCol>
                <a:gridCol w="2106128">
                  <a:extLst>
                    <a:ext uri="{9D8B030D-6E8A-4147-A177-3AD203B41FA5}">
                      <a16:colId xmlns:a16="http://schemas.microsoft.com/office/drawing/2014/main" val="2527449786"/>
                    </a:ext>
                  </a:extLst>
                </a:gridCol>
                <a:gridCol w="1906252">
                  <a:extLst>
                    <a:ext uri="{9D8B030D-6E8A-4147-A177-3AD203B41FA5}">
                      <a16:colId xmlns:a16="http://schemas.microsoft.com/office/drawing/2014/main" val="2639842355"/>
                    </a:ext>
                  </a:extLst>
                </a:gridCol>
                <a:gridCol w="3816424">
                  <a:extLst>
                    <a:ext uri="{9D8B030D-6E8A-4147-A177-3AD203B41FA5}">
                      <a16:colId xmlns:a16="http://schemas.microsoft.com/office/drawing/2014/main" val="1562791066"/>
                    </a:ext>
                  </a:extLst>
                </a:gridCol>
              </a:tblGrid>
              <a:tr h="329800">
                <a:tc>
                  <a:txBody>
                    <a:bodyPr/>
                    <a:lstStyle/>
                    <a:p>
                      <a:pPr marL="0" marR="0" algn="ctr">
                        <a:lnSpc>
                          <a:spcPct val="107000"/>
                        </a:lnSpc>
                        <a:spcBef>
                          <a:spcPts val="0"/>
                        </a:spcBef>
                        <a:spcAft>
                          <a:spcPts val="0"/>
                        </a:spcAft>
                      </a:pPr>
                      <a:r>
                        <a:rPr lang="en-IN" sz="1200" b="1" dirty="0" err="1">
                          <a:effectLst/>
                          <a:latin typeface="Palatino Linotype" panose="02040502050505030304" pitchFamily="18" charset="0"/>
                        </a:rPr>
                        <a:t>S.No</a:t>
                      </a:r>
                      <a:r>
                        <a:rPr lang="en-IN" sz="1200" b="1" dirty="0">
                          <a:effectLst/>
                          <a:latin typeface="Palatino Linotype" panose="02040502050505030304" pitchFamily="18" charset="0"/>
                        </a:rPr>
                        <a:t>.</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Category of taxpayers</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Facility available for the period of</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tc>
                  <a:txBody>
                    <a:bodyPr/>
                    <a:lstStyle/>
                    <a:p>
                      <a:pPr marL="0" marR="0" algn="ctr">
                        <a:lnSpc>
                          <a:spcPct val="107000"/>
                        </a:lnSpc>
                        <a:spcBef>
                          <a:spcPts val="0"/>
                        </a:spcBef>
                        <a:spcAft>
                          <a:spcPts val="0"/>
                        </a:spcAft>
                      </a:pPr>
                      <a:r>
                        <a:rPr lang="en-IN" sz="1200" b="1" dirty="0">
                          <a:effectLst/>
                          <a:latin typeface="Palatino Linotype" panose="02040502050505030304" pitchFamily="18" charset="0"/>
                        </a:rPr>
                        <a:t>Quantum of interest waiver / reduction</a:t>
                      </a:r>
                      <a:endParaRPr lang="en-US" sz="1200" b="1" dirty="0">
                        <a:effectLst/>
                        <a:latin typeface="Palatino Linotype" panose="02040502050505030304" pitchFamily="18" charset="0"/>
                        <a:ea typeface="Calibri" panose="020F0502020204030204" pitchFamily="34" charset="0"/>
                        <a:cs typeface="Latha" panose="020B0604020202020204" pitchFamily="34" charset="0"/>
                      </a:endParaRPr>
                    </a:p>
                  </a:txBody>
                  <a:tcPr marL="51426" marR="51426" marT="0" marB="0"/>
                </a:tc>
                <a:extLst>
                  <a:ext uri="{0D108BD9-81ED-4DB2-BD59-A6C34878D82A}">
                    <a16:rowId xmlns:a16="http://schemas.microsoft.com/office/drawing/2014/main" val="4275386497"/>
                  </a:ext>
                </a:extLst>
              </a:tr>
              <a:tr h="329800">
                <a:tc>
                  <a:txBody>
                    <a:bodyPr/>
                    <a:lstStyle/>
                    <a:p>
                      <a:pPr marL="0" marR="0" algn="ctr">
                        <a:lnSpc>
                          <a:spcPct val="107000"/>
                        </a:lnSpc>
                        <a:spcBef>
                          <a:spcPts val="0"/>
                        </a:spcBef>
                        <a:spcAft>
                          <a:spcPts val="0"/>
                        </a:spcAft>
                      </a:pPr>
                      <a:r>
                        <a:rPr lang="en-IN" sz="1200" dirty="0">
                          <a:effectLst/>
                          <a:latin typeface="Palatino Linotype" panose="02040502050505030304" pitchFamily="18" charset="0"/>
                          <a:ea typeface="Calibri" panose="020F0502020204030204" pitchFamily="34" charset="0"/>
                          <a:cs typeface="Latha" panose="020B0604020202020204" pitchFamily="34" charset="0"/>
                        </a:rPr>
                        <a:t>3</a:t>
                      </a:r>
                      <a:endParaRPr lang="en-US" sz="1600" dirty="0">
                        <a:effectLst/>
                        <a:latin typeface="Palatino Linotype" panose="02040502050505030304" pitchFamily="18" charset="0"/>
                        <a:ea typeface="Calibri" panose="020F0502020204030204" pitchFamily="34" charset="0"/>
                        <a:cs typeface="Latha"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Composition taxpayers</a:t>
                      </a:r>
                      <a:endParaRPr lang="en-US" sz="1600" dirty="0">
                        <a:effectLst/>
                        <a:latin typeface="Palatino Linotype" panose="02040502050505030304" pitchFamily="18" charset="0"/>
                        <a:ea typeface="Calibri" panose="020F0502020204030204" pitchFamily="34" charset="0"/>
                        <a:cs typeface="Latha"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Quarter ending March 2021</a:t>
                      </a:r>
                      <a:endParaRPr lang="en-US" sz="1600" dirty="0">
                        <a:effectLst/>
                        <a:latin typeface="Palatino Linotype" panose="02040502050505030304" pitchFamily="18" charset="0"/>
                        <a:ea typeface="Calibri" panose="020F0502020204030204" pitchFamily="34" charset="0"/>
                        <a:cs typeface="Latha"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IN" sz="1200" dirty="0">
                          <a:effectLst/>
                          <a:latin typeface="Palatino Linotype" panose="02040502050505030304" pitchFamily="18" charset="0"/>
                        </a:rPr>
                        <a:t>No interest for first 15 days delay; 9 % interest for the next 45 days (as against 15 days prescribed earlier);  and 18 % interest thereafter</a:t>
                      </a:r>
                      <a:endParaRPr lang="en-US" sz="1600" dirty="0">
                        <a:effectLst/>
                        <a:latin typeface="Palatino Linotype" panose="02040502050505030304" pitchFamily="18"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506036422"/>
                  </a:ext>
                </a:extLst>
              </a:tr>
            </a:tbl>
          </a:graphicData>
        </a:graphic>
      </p:graphicFrame>
    </p:spTree>
    <p:extLst>
      <p:ext uri="{BB962C8B-B14F-4D97-AF65-F5344CB8AC3E}">
        <p14:creationId xmlns:p14="http://schemas.microsoft.com/office/powerpoint/2010/main" val="3454629318"/>
      </p:ext>
    </p:extLst>
  </p:cSld>
  <p:clrMapOvr>
    <a:masterClrMapping/>
  </p:clrMapOvr>
  <p:transition>
    <p:push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649</TotalTime>
  <Words>1933</Words>
  <Application>Microsoft Office PowerPoint</Application>
  <PresentationFormat>On-screen Show (16:9)</PresentationFormat>
  <Paragraphs>210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Arial</vt:lpstr>
      <vt:lpstr>Wingdings</vt:lpstr>
      <vt:lpstr>Wingdings 3</vt:lpstr>
      <vt:lpstr>Palatino Linotype</vt:lpstr>
      <vt:lpstr>Century Gothic</vt:lpstr>
      <vt:lpstr>Ion</vt:lpstr>
      <vt:lpstr>PowerPoint Presentation</vt:lpstr>
      <vt:lpstr>PowerPoint Presentation</vt:lpstr>
      <vt:lpstr>Customs Exemptions for covid related items</vt:lpstr>
      <vt:lpstr>Customs Exemptions for covid related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Nitin</dc:creator>
  <cp:lastModifiedBy>NATARAJAN G</cp:lastModifiedBy>
  <cp:revision>48</cp:revision>
  <dcterms:created xsi:type="dcterms:W3CDTF">2020-07-14T03:32:04Z</dcterms:created>
  <dcterms:modified xsi:type="dcterms:W3CDTF">2021-06-05T06:11:57Z</dcterms:modified>
</cp:coreProperties>
</file>